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1" r:id="rId3"/>
    <p:sldId id="285" r:id="rId4"/>
    <p:sldId id="282" r:id="rId5"/>
    <p:sldId id="283" r:id="rId6"/>
    <p:sldId id="284" r:id="rId7"/>
    <p:sldId id="257" r:id="rId8"/>
    <p:sldId id="265" r:id="rId9"/>
    <p:sldId id="258" r:id="rId10"/>
    <p:sldId id="259" r:id="rId11"/>
    <p:sldId id="266" r:id="rId12"/>
    <p:sldId id="260" r:id="rId13"/>
    <p:sldId id="261" r:id="rId14"/>
    <p:sldId id="262" r:id="rId15"/>
    <p:sldId id="286" r:id="rId16"/>
    <p:sldId id="263" r:id="rId17"/>
    <p:sldId id="267" r:id="rId18"/>
    <p:sldId id="268" r:id="rId19"/>
    <p:sldId id="269" r:id="rId20"/>
    <p:sldId id="271" r:id="rId21"/>
    <p:sldId id="272" r:id="rId22"/>
    <p:sldId id="273" r:id="rId23"/>
    <p:sldId id="270" r:id="rId24"/>
    <p:sldId id="274" r:id="rId25"/>
    <p:sldId id="275" r:id="rId26"/>
    <p:sldId id="276" r:id="rId27"/>
    <p:sldId id="277" r:id="rId28"/>
    <p:sldId id="278" r:id="rId29"/>
    <p:sldId id="279" r:id="rId30"/>
    <p:sldId id="280" r:id="rId31"/>
    <p:sldId id="264" r:id="rId32"/>
    <p:sldId id="288" r:id="rId33"/>
    <p:sldId id="287" r:id="rId3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3DE824F-F1A1-4173-AF6F-FE735F886B7B}" type="datetimeFigureOut">
              <a:rPr lang="es-ES" smtClean="0"/>
              <a:pPr/>
              <a:t>09/08/2011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80A37BD-6B5B-4D02-AE28-4BF06D770B80}"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E824F-F1A1-4173-AF6F-FE735F886B7B}" type="datetimeFigureOut">
              <a:rPr lang="es-ES" smtClean="0"/>
              <a:pPr/>
              <a:t>09/08/2011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A37BD-6B5B-4D02-AE28-4BF06D770B80}"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bibliografia/videos/teorias/S&#243;lo%20se%20aprende%20haciendo%20%5bwww.bajaryoutube.com%5d.mp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bibliografia/videos/teorias/Redes%20-%20El%20sistema%20educativo%20es%20anacr&#243;nico%20Parte%201.avi%20%5bwww.bajaryoutube.com%5d.mp4"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bibliografia/videos/teorias/Redes%20El%20sistema%20educativo%20es%20anacrnico%20Parte%202.avi%20%5bwww.bajaryoutube.com%5d.mp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bibliografia/videos/teorias/Conociendo%20a%20Vigotsky,%20Piaget,%20Ausubel%20y%20Novak%20%5bwww.bajaryoutube.com%5d.mp4"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Relaci&#243;n%20entre%20teor&#237;as%20del%20aprendizaje%20y%20evaluaci&#243;n%20cuadro%20doble%20entrada.doc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bibliografia/videos/teorias/Escuela%20Tradicional%20%5bwww.bajaryoutube.com%5d.mp4"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bibliografia/videos/teorias/Ser%20feliz%20es%20desear%20menos%20-%20redes%201.mp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bibliografia/videos/teorias/Ser%20feliz%20es%20desear%20menos%20-%20redes%20%202.mp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bibliografia/videos/teorias/Ser%20feliz%20es%20desear%20menos%20-%20redes%203.mp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bibliografia/videos/teorias/Motivaci&#243;n%20y%20Felicidad%20-%20Redes%20Fluir%201%20%5bwww.bajaryoutube.com%5d.mp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bibliografia/videos/teorias/Ocho%20tipos%20de%20aprendizaje%20%5bwww.bajaryoutube.com%5d.mp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404664"/>
            <a:ext cx="7772400" cy="1470025"/>
          </a:xfrm>
          <a:solidFill>
            <a:schemeClr val="tx1">
              <a:lumMod val="50000"/>
              <a:lumOff val="50000"/>
            </a:schemeClr>
          </a:solidFill>
        </p:spPr>
        <p:txBody>
          <a:bodyPr>
            <a:normAutofit/>
          </a:bodyPr>
          <a:lstStyle/>
          <a:p>
            <a:r>
              <a:rPr lang="es-ES" sz="7200" dirty="0" smtClean="0"/>
              <a:t>2º Clase</a:t>
            </a:r>
            <a:endParaRPr lang="es-ES" sz="7200" dirty="0"/>
          </a:p>
        </p:txBody>
      </p:sp>
      <p:sp>
        <p:nvSpPr>
          <p:cNvPr id="3" name="2 Subtítulo"/>
          <p:cNvSpPr>
            <a:spLocks noGrp="1"/>
          </p:cNvSpPr>
          <p:nvPr>
            <p:ph type="subTitle" idx="1"/>
          </p:nvPr>
        </p:nvSpPr>
        <p:spPr>
          <a:xfrm>
            <a:off x="539552" y="2204864"/>
            <a:ext cx="8064896" cy="3672408"/>
          </a:xfrm>
          <a:solidFill>
            <a:schemeClr val="tx1">
              <a:lumMod val="50000"/>
              <a:lumOff val="50000"/>
            </a:schemeClr>
          </a:solidFill>
        </p:spPr>
        <p:txBody>
          <a:bodyPr>
            <a:normAutofit/>
          </a:bodyPr>
          <a:lstStyle/>
          <a:p>
            <a:r>
              <a:rPr lang="es-ES" sz="4800" dirty="0" smtClean="0">
                <a:solidFill>
                  <a:schemeClr val="tx1"/>
                </a:solidFill>
              </a:rPr>
              <a:t>Modulo Teorías del aprendizaje</a:t>
            </a:r>
          </a:p>
          <a:p>
            <a:r>
              <a:rPr lang="es-ES" sz="4800" dirty="0" smtClean="0">
                <a:solidFill>
                  <a:schemeClr val="tx1"/>
                </a:solidFill>
              </a:rPr>
              <a:t>Diseño de unidades de aprendizaje</a:t>
            </a:r>
          </a:p>
          <a:p>
            <a:r>
              <a:rPr lang="es-ES" sz="4800" dirty="0" smtClean="0">
                <a:solidFill>
                  <a:schemeClr val="tx1"/>
                </a:solidFill>
              </a:rPr>
              <a:t>Estrategias de enseñanza</a:t>
            </a:r>
            <a:endParaRPr lang="es-E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764704"/>
            <a:ext cx="9144000" cy="5112568"/>
          </a:xfrm>
          <a:solidFill>
            <a:schemeClr val="bg1">
              <a:lumMod val="75000"/>
            </a:schemeClr>
          </a:solidFill>
        </p:spPr>
        <p:txBody>
          <a:bodyPr>
            <a:noAutofit/>
          </a:bodyPr>
          <a:lstStyle/>
          <a:p>
            <a:r>
              <a:rPr lang="es-ES" sz="6600" dirty="0" smtClean="0"/>
              <a:t/>
            </a:r>
            <a:br>
              <a:rPr lang="es-ES" sz="6600" dirty="0" smtClean="0"/>
            </a:br>
            <a:r>
              <a:rPr lang="es-ES" sz="6600" dirty="0" smtClean="0"/>
              <a:t>¿Qué es aprender?</a:t>
            </a:r>
            <a:br>
              <a:rPr lang="es-ES" sz="6600" dirty="0" smtClean="0"/>
            </a:br>
            <a:r>
              <a:rPr lang="es-ES" sz="6600" dirty="0" smtClean="0"/>
              <a:t>¿El aprendizaje deviene de lo fáctico o de lo simbólico?</a:t>
            </a:r>
            <a:br>
              <a:rPr lang="es-ES" sz="6600" dirty="0" smtClean="0"/>
            </a:br>
            <a:endParaRPr lang="es-ES" sz="6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lstStyle/>
          <a:p>
            <a:r>
              <a:rPr lang="es-ES" dirty="0" smtClean="0"/>
              <a:t>SOLO SE APRENDE HACIENDO</a:t>
            </a:r>
            <a:endParaRPr lang="es-ES" dirty="0"/>
          </a:p>
        </p:txBody>
      </p:sp>
      <p:sp>
        <p:nvSpPr>
          <p:cNvPr id="4" name="2 Marcador de contenido"/>
          <p:cNvSpPr>
            <a:spLocks noGrp="1"/>
          </p:cNvSpPr>
          <p:nvPr>
            <p:ph idx="1"/>
          </p:nvPr>
        </p:nvSpPr>
        <p:spPr>
          <a:solidFill>
            <a:schemeClr val="bg1">
              <a:lumMod val="7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\Sólo se aprende haciendo [www.bajaryoutube.com].mp4</a:t>
            </a:r>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lstStyle/>
          <a:p>
            <a:r>
              <a:rPr lang="es-ES" dirty="0" smtClean="0"/>
              <a:t>Aprender</a:t>
            </a:r>
            <a:endParaRPr lang="es-ES" dirty="0"/>
          </a:p>
        </p:txBody>
      </p:sp>
      <p:sp>
        <p:nvSpPr>
          <p:cNvPr id="3" name="2 Marcador de contenido"/>
          <p:cNvSpPr>
            <a:spLocks noGrp="1"/>
          </p:cNvSpPr>
          <p:nvPr>
            <p:ph idx="1"/>
          </p:nvPr>
        </p:nvSpPr>
        <p:spPr>
          <a:xfrm>
            <a:off x="323528" y="1600200"/>
            <a:ext cx="8496944" cy="4925144"/>
          </a:xfrm>
          <a:solidFill>
            <a:schemeClr val="bg1">
              <a:lumMod val="75000"/>
            </a:schemeClr>
          </a:solidFill>
        </p:spPr>
        <p:txBody>
          <a:bodyPr>
            <a:normAutofit fontScale="77500" lnSpcReduction="20000"/>
          </a:bodyPr>
          <a:lstStyle/>
          <a:p>
            <a:r>
              <a:rPr lang="es-ES" dirty="0" smtClean="0"/>
              <a:t>No es copiar información, sino recrearla. </a:t>
            </a:r>
          </a:p>
          <a:p>
            <a:pPr>
              <a:buNone/>
            </a:pPr>
            <a:r>
              <a:rPr lang="es-ES" dirty="0" smtClean="0"/>
              <a:t>                                                                             </a:t>
            </a:r>
            <a:r>
              <a:rPr lang="es-ES" dirty="0" err="1" smtClean="0"/>
              <a:t>Ines</a:t>
            </a:r>
            <a:r>
              <a:rPr lang="es-ES" dirty="0" smtClean="0"/>
              <a:t> </a:t>
            </a:r>
            <a:r>
              <a:rPr lang="es-ES" dirty="0" err="1" smtClean="0"/>
              <a:t>Aguerrondo</a:t>
            </a:r>
            <a:r>
              <a:rPr lang="es-ES" dirty="0" smtClean="0"/>
              <a:t>.</a:t>
            </a:r>
          </a:p>
          <a:p>
            <a:r>
              <a:rPr lang="es-ES" dirty="0" smtClean="0"/>
              <a:t>Es comprender. Activar conocimientos previos. </a:t>
            </a:r>
            <a:r>
              <a:rPr lang="es-ES" dirty="0" smtClean="0"/>
              <a:t>No es  </a:t>
            </a:r>
            <a:r>
              <a:rPr lang="es-ES" dirty="0" smtClean="0"/>
              <a:t>repetición mecánica</a:t>
            </a:r>
            <a:r>
              <a:rPr lang="es-ES" dirty="0" smtClean="0"/>
              <a:t>. Es establecer puentes.</a:t>
            </a:r>
            <a:endParaRPr lang="es-ES" dirty="0" smtClean="0"/>
          </a:p>
          <a:p>
            <a:pPr>
              <a:buNone/>
            </a:pPr>
            <a:r>
              <a:rPr lang="es-ES" dirty="0" smtClean="0"/>
              <a:t> </a:t>
            </a:r>
            <a:r>
              <a:rPr lang="es-ES" dirty="0" smtClean="0"/>
              <a:t>                                         D</a:t>
            </a:r>
            <a:r>
              <a:rPr lang="es-ES" dirty="0" smtClean="0"/>
              <a:t>. </a:t>
            </a:r>
            <a:r>
              <a:rPr lang="es-ES" dirty="0" err="1" smtClean="0"/>
              <a:t>Ausubel</a:t>
            </a:r>
            <a:r>
              <a:rPr lang="es-ES" dirty="0" smtClean="0"/>
              <a:t>.</a:t>
            </a:r>
          </a:p>
          <a:p>
            <a:r>
              <a:rPr lang="es-ES" dirty="0" smtClean="0"/>
              <a:t>No es memorizar. </a:t>
            </a:r>
            <a:r>
              <a:rPr lang="es-ES" dirty="0" smtClean="0"/>
              <a:t> Es modificar </a:t>
            </a:r>
            <a:r>
              <a:rPr lang="es-ES" dirty="0" smtClean="0"/>
              <a:t>esquemas. </a:t>
            </a:r>
            <a:r>
              <a:rPr lang="es-ES" dirty="0" smtClean="0"/>
              <a:t>No consiste </a:t>
            </a:r>
            <a:r>
              <a:rPr lang="es-ES" dirty="0" smtClean="0"/>
              <a:t>solo </a:t>
            </a:r>
            <a:r>
              <a:rPr lang="es-ES" dirty="0" smtClean="0"/>
              <a:t>en agregar </a:t>
            </a:r>
            <a:r>
              <a:rPr lang="es-ES" dirty="0" smtClean="0"/>
              <a:t>contenidos.</a:t>
            </a:r>
          </a:p>
          <a:p>
            <a:pPr>
              <a:buNone/>
            </a:pPr>
            <a:r>
              <a:rPr lang="es-ES" dirty="0" smtClean="0"/>
              <a:t>                                              </a:t>
            </a:r>
            <a:r>
              <a:rPr lang="es-ES" dirty="0" err="1" smtClean="0"/>
              <a:t>Piaget</a:t>
            </a:r>
            <a:r>
              <a:rPr lang="es-ES" dirty="0" smtClean="0"/>
              <a:t>.</a:t>
            </a:r>
          </a:p>
          <a:p>
            <a:r>
              <a:rPr lang="es-ES" dirty="0" smtClean="0"/>
              <a:t>Saber hacer. Las personas a diferencia de las plantas pueden trabajar en su propio crecimiento, envejecer es gratis, </a:t>
            </a:r>
            <a:r>
              <a:rPr lang="es-ES" dirty="0" smtClean="0"/>
              <a:t>para algunos </a:t>
            </a:r>
            <a:r>
              <a:rPr lang="es-ES" dirty="0" smtClean="0"/>
              <a:t>inevitable, </a:t>
            </a:r>
            <a:r>
              <a:rPr lang="es-ES" dirty="0" smtClean="0"/>
              <a:t>crecer </a:t>
            </a:r>
            <a:r>
              <a:rPr lang="es-ES" dirty="0" smtClean="0"/>
              <a:t>es optativo y </a:t>
            </a:r>
            <a:r>
              <a:rPr lang="es-ES" dirty="0" smtClean="0"/>
              <a:t>costoso</a:t>
            </a:r>
            <a:r>
              <a:rPr lang="es-ES" dirty="0" smtClean="0"/>
              <a:t>.</a:t>
            </a:r>
          </a:p>
          <a:p>
            <a:pPr>
              <a:buNone/>
            </a:pPr>
            <a:r>
              <a:rPr lang="es-ES" dirty="0" smtClean="0"/>
              <a:t> </a:t>
            </a:r>
            <a:r>
              <a:rPr lang="es-ES" dirty="0" smtClean="0"/>
              <a:t>                                                                                         </a:t>
            </a:r>
            <a:endParaRPr lang="es-ES" dirty="0" smtClean="0"/>
          </a:p>
          <a:p>
            <a:pPr>
              <a:buNone/>
            </a:pPr>
            <a:r>
              <a:rPr lang="es-ES" dirty="0" smtClean="0"/>
              <a:t>   </a:t>
            </a:r>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lstStyle/>
          <a:p>
            <a:r>
              <a:rPr lang="es-ES" dirty="0" smtClean="0"/>
              <a:t>Enseñar</a:t>
            </a:r>
            <a:endParaRPr lang="es-ES" dirty="0"/>
          </a:p>
        </p:txBody>
      </p:sp>
      <p:sp>
        <p:nvSpPr>
          <p:cNvPr id="3" name="2 Marcador de contenido"/>
          <p:cNvSpPr>
            <a:spLocks noGrp="1"/>
          </p:cNvSpPr>
          <p:nvPr>
            <p:ph idx="1"/>
          </p:nvPr>
        </p:nvSpPr>
        <p:spPr>
          <a:solidFill>
            <a:schemeClr val="bg1">
              <a:lumMod val="75000"/>
            </a:schemeClr>
          </a:solidFill>
        </p:spPr>
        <p:txBody>
          <a:bodyPr>
            <a:normAutofit fontScale="92500" lnSpcReduction="10000"/>
          </a:bodyPr>
          <a:lstStyle/>
          <a:p>
            <a:r>
              <a:rPr lang="es-ES" dirty="0" smtClean="0"/>
              <a:t>No es dictar.</a:t>
            </a:r>
          </a:p>
          <a:p>
            <a:r>
              <a:rPr lang="es-ES" dirty="0" smtClean="0"/>
              <a:t>Es inspirar.</a:t>
            </a:r>
          </a:p>
          <a:p>
            <a:r>
              <a:rPr lang="es-ES" dirty="0" smtClean="0"/>
              <a:t>Es motivar.</a:t>
            </a:r>
          </a:p>
          <a:p>
            <a:r>
              <a:rPr lang="es-ES" dirty="0" smtClean="0"/>
              <a:t>Aclarar.</a:t>
            </a:r>
          </a:p>
          <a:p>
            <a:r>
              <a:rPr lang="es-ES" dirty="0" smtClean="0"/>
              <a:t>Consolidar.</a:t>
            </a:r>
          </a:p>
          <a:p>
            <a:r>
              <a:rPr lang="es-ES" dirty="0" smtClean="0"/>
              <a:t>Es dar herramientas para saber como hacer para saber más.</a:t>
            </a:r>
          </a:p>
          <a:p>
            <a:r>
              <a:rPr lang="es-ES" dirty="0" smtClean="0"/>
              <a:t>Se trata de propiciar formas elaboradas de pensamiento y acción.</a:t>
            </a:r>
          </a:p>
          <a:p>
            <a:endParaRPr lang="es-E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normAutofit fontScale="90000"/>
          </a:bodyPr>
          <a:lstStyle/>
          <a:p>
            <a:r>
              <a:rPr lang="es-ES" dirty="0" smtClean="0"/>
              <a:t>¿Cuáles son los grandes retos, desafíos u objetivos de la educación? </a:t>
            </a:r>
            <a:endParaRPr lang="es-ES" dirty="0"/>
          </a:p>
        </p:txBody>
      </p:sp>
      <p:sp>
        <p:nvSpPr>
          <p:cNvPr id="3" name="2 Marcador de contenido"/>
          <p:cNvSpPr>
            <a:spLocks noGrp="1"/>
          </p:cNvSpPr>
          <p:nvPr>
            <p:ph idx="1"/>
          </p:nvPr>
        </p:nvSpPr>
        <p:spPr>
          <a:xfrm>
            <a:off x="457200" y="1600201"/>
            <a:ext cx="8229600" cy="2116832"/>
          </a:xfrm>
          <a:solidFill>
            <a:schemeClr val="bg1">
              <a:lumMod val="7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\Redes - El sistema educativo es anacrónico Parte 1.avi [www.bajaryoutube.com].mp4</a:t>
            </a: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65000"/>
            </a:schemeClr>
          </a:solidFill>
        </p:spPr>
        <p:txBody>
          <a:bodyPr>
            <a:normAutofit fontScale="90000"/>
          </a:bodyPr>
          <a:lstStyle/>
          <a:p>
            <a:r>
              <a:rPr lang="es-ES" dirty="0" smtClean="0"/>
              <a:t>¿Como debe ser la escuela, la educación del siglo XXI?</a:t>
            </a:r>
            <a:endParaRPr lang="es-ES" dirty="0"/>
          </a:p>
        </p:txBody>
      </p:sp>
      <p:sp>
        <p:nvSpPr>
          <p:cNvPr id="3" name="2 Marcador de contenido"/>
          <p:cNvSpPr>
            <a:spLocks noGrp="1"/>
          </p:cNvSpPr>
          <p:nvPr>
            <p:ph idx="1"/>
          </p:nvPr>
        </p:nvSpPr>
        <p:spPr>
          <a:xfrm>
            <a:off x="457200" y="1600201"/>
            <a:ext cx="8229600" cy="1756792"/>
          </a:xfrm>
          <a:solidFill>
            <a:schemeClr val="bg1">
              <a:lumMod val="65000"/>
            </a:schemeClr>
          </a:solidFill>
        </p:spPr>
        <p:txBody>
          <a:bodyPr/>
          <a:lstStyle/>
          <a:p>
            <a:pPr>
              <a:buNone/>
            </a:pPr>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\Redes El sistema educativo es </a:t>
            </a:r>
            <a:r>
              <a:rPr lang="es-ES" dirty="0" err="1" smtClean="0">
                <a:hlinkClick r:id="rId2" action="ppaction://hlinkfile"/>
              </a:rPr>
              <a:t>anacrnico</a:t>
            </a:r>
            <a:r>
              <a:rPr lang="es-ES" dirty="0" smtClean="0">
                <a:hlinkClick r:id="rId2" action="ppaction://hlinkfile"/>
              </a:rPr>
              <a:t> Parte 2.avi [www.bajaryoutube.com].mp4</a:t>
            </a:r>
            <a:endParaRPr lang="es-ES" dirty="0"/>
          </a:p>
        </p:txBody>
      </p:sp>
      <p:sp>
        <p:nvSpPr>
          <p:cNvPr id="4" name="3 CuadroTexto"/>
          <p:cNvSpPr txBox="1"/>
          <p:nvPr/>
        </p:nvSpPr>
        <p:spPr>
          <a:xfrm>
            <a:off x="0" y="3933056"/>
            <a:ext cx="9144000" cy="1077218"/>
          </a:xfrm>
          <a:prstGeom prst="rect">
            <a:avLst/>
          </a:prstGeom>
          <a:solidFill>
            <a:schemeClr val="bg1">
              <a:lumMod val="65000"/>
            </a:schemeClr>
          </a:solidFill>
        </p:spPr>
        <p:txBody>
          <a:bodyPr wrap="square" rtlCol="0">
            <a:spAutoFit/>
          </a:bodyPr>
          <a:lstStyle/>
          <a:p>
            <a:r>
              <a:rPr lang="es-ES" sz="3200" dirty="0" smtClean="0"/>
              <a:t>La escuela debe potenciar: las ideas y  la creatividad.</a:t>
            </a:r>
          </a:p>
          <a:p>
            <a:r>
              <a:rPr lang="es-ES" sz="3200" dirty="0" smtClean="0"/>
              <a:t>Cultivar  la pasión y la felicidad. Motivar.</a:t>
            </a:r>
            <a:endParaRPr lang="es-ES"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412776"/>
            <a:ext cx="9144000" cy="3573016"/>
          </a:xfrm>
          <a:solidFill>
            <a:schemeClr val="bg1">
              <a:lumMod val="75000"/>
            </a:schemeClr>
          </a:solidFill>
        </p:spPr>
        <p:txBody>
          <a:bodyPr>
            <a:normAutofit fontScale="90000"/>
          </a:bodyPr>
          <a:lstStyle/>
          <a:p>
            <a:r>
              <a:rPr lang="es-ES" dirty="0" smtClean="0"/>
              <a:t/>
            </a:r>
            <a:br>
              <a:rPr lang="es-ES" dirty="0" smtClean="0"/>
            </a:br>
            <a:r>
              <a:rPr lang="es-ES" dirty="0" smtClean="0"/>
              <a:t>¿Tiene que haber una jerarquía en las materias de la escuela?</a:t>
            </a:r>
            <a:br>
              <a:rPr lang="es-ES" dirty="0" smtClean="0"/>
            </a:br>
            <a:r>
              <a:rPr lang="es-ES" dirty="0" smtClean="0"/>
              <a:t>¿Cuales son las materias más importantes, …..y las menos importantes?</a:t>
            </a:r>
            <a:br>
              <a:rPr lang="es-ES" dirty="0" smtClean="0"/>
            </a:br>
            <a:r>
              <a:rPr lang="es-ES" dirty="0" smtClean="0"/>
              <a:t/>
            </a:r>
            <a:br>
              <a:rPr lang="es-ES" dirty="0" smtClean="0"/>
            </a:br>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lstStyle/>
          <a:p>
            <a:r>
              <a:rPr lang="es-ES" dirty="0" smtClean="0"/>
              <a:t>Enfoques de la enseñanza</a:t>
            </a:r>
            <a:endParaRPr lang="es-ES" dirty="0"/>
          </a:p>
        </p:txBody>
      </p:sp>
      <p:sp>
        <p:nvSpPr>
          <p:cNvPr id="3" name="2 Marcador de contenido"/>
          <p:cNvSpPr>
            <a:spLocks noGrp="1"/>
          </p:cNvSpPr>
          <p:nvPr>
            <p:ph idx="1"/>
          </p:nvPr>
        </p:nvSpPr>
        <p:spPr>
          <a:xfrm>
            <a:off x="0" y="1484784"/>
            <a:ext cx="9144000" cy="5373216"/>
          </a:xfrm>
          <a:solidFill>
            <a:schemeClr val="bg1">
              <a:lumMod val="75000"/>
            </a:schemeClr>
          </a:solidFill>
        </p:spPr>
        <p:txBody>
          <a:bodyPr>
            <a:normAutofit fontScale="85000" lnSpcReduction="20000"/>
          </a:bodyPr>
          <a:lstStyle/>
          <a:p>
            <a:r>
              <a:rPr lang="es-ES" dirty="0" smtClean="0"/>
              <a:t> </a:t>
            </a:r>
            <a:r>
              <a:rPr lang="es-ES" sz="3400" i="1" dirty="0" smtClean="0"/>
              <a:t>Enfoque del ejecutivo:</a:t>
            </a:r>
          </a:p>
          <a:p>
            <a:pPr>
              <a:buNone/>
            </a:pPr>
            <a:r>
              <a:rPr lang="es-ES" sz="3400" dirty="0" smtClean="0"/>
              <a:t>    Ve al docente como un ejecutor, una persona que utiliza un conjunto de técnicas para producir el aprendizaje.</a:t>
            </a:r>
          </a:p>
          <a:p>
            <a:r>
              <a:rPr lang="es-ES" sz="3400" dirty="0" smtClean="0"/>
              <a:t> </a:t>
            </a:r>
            <a:r>
              <a:rPr lang="es-ES" sz="3400" i="1" dirty="0" smtClean="0"/>
              <a:t>Enfoque del terapeuta:</a:t>
            </a:r>
          </a:p>
          <a:p>
            <a:pPr>
              <a:buNone/>
            </a:pPr>
            <a:r>
              <a:rPr lang="es-ES" sz="3400" dirty="0" smtClean="0"/>
              <a:t>    Ve al docente como aquella persona que se ocupa de ayudar a cada uno de sus alumnos para que pueda alcanzar un buen desarrollo personal.</a:t>
            </a:r>
          </a:p>
          <a:p>
            <a:pPr>
              <a:buNone/>
            </a:pPr>
            <a:r>
              <a:rPr lang="es-ES" sz="3400" dirty="0" smtClean="0"/>
              <a:t>     Ofrece para ello experiencias educativas que tengan una importante significación personal.</a:t>
            </a:r>
          </a:p>
          <a:p>
            <a:r>
              <a:rPr lang="es-ES" sz="3400" dirty="0" smtClean="0"/>
              <a:t> </a:t>
            </a:r>
            <a:r>
              <a:rPr lang="es-ES" sz="3400" i="1" dirty="0" smtClean="0"/>
              <a:t>Enfoque del liberador:</a:t>
            </a:r>
          </a:p>
          <a:p>
            <a:pPr>
              <a:buNone/>
            </a:pPr>
            <a:r>
              <a:rPr lang="es-ES" sz="3400" dirty="0" smtClean="0"/>
              <a:t>     Ve al docente como la persona que viabiliza la liberación de la mente del alumno, como un promotor de seres humanos racionales e íntegros.</a:t>
            </a:r>
            <a:endParaRPr lang="es-ES" sz="3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268760"/>
          </a:xfrm>
          <a:solidFill>
            <a:schemeClr val="bg1">
              <a:lumMod val="75000"/>
            </a:schemeClr>
          </a:solidFill>
        </p:spPr>
        <p:txBody>
          <a:bodyPr>
            <a:normAutofit fontScale="90000"/>
          </a:bodyPr>
          <a:lstStyle/>
          <a:p>
            <a:r>
              <a:rPr lang="es-ES" dirty="0" smtClean="0"/>
              <a:t>Reflexione sobre las siguientes cuestiones:</a:t>
            </a:r>
            <a:br>
              <a:rPr lang="es-ES" dirty="0" smtClean="0"/>
            </a:br>
            <a:endParaRPr lang="es-ES" dirty="0"/>
          </a:p>
        </p:txBody>
      </p:sp>
      <p:sp>
        <p:nvSpPr>
          <p:cNvPr id="3" name="2 Marcador de contenido"/>
          <p:cNvSpPr>
            <a:spLocks noGrp="1"/>
          </p:cNvSpPr>
          <p:nvPr>
            <p:ph idx="1"/>
          </p:nvPr>
        </p:nvSpPr>
        <p:spPr>
          <a:xfrm>
            <a:off x="0" y="1844824"/>
            <a:ext cx="9144000" cy="5013176"/>
          </a:xfrm>
          <a:solidFill>
            <a:schemeClr val="bg1">
              <a:lumMod val="75000"/>
            </a:schemeClr>
          </a:solidFill>
        </p:spPr>
        <p:txBody>
          <a:bodyPr>
            <a:noAutofit/>
          </a:bodyPr>
          <a:lstStyle/>
          <a:p>
            <a:pPr>
              <a:buNone/>
            </a:pPr>
            <a:r>
              <a:rPr lang="es-ES" sz="4000" dirty="0" smtClean="0"/>
              <a:t>a) ¿Qué es la enseñanza? ¿De qué tipo de actividad se trata? ¿Cuál es su sentido?</a:t>
            </a:r>
          </a:p>
          <a:p>
            <a:pPr>
              <a:buNone/>
            </a:pPr>
            <a:r>
              <a:rPr lang="es-ES" sz="4000" dirty="0" smtClean="0"/>
              <a:t>b) ¿Qué es una persona educada? ¿Cómo la imagina? Descríbala.</a:t>
            </a:r>
          </a:p>
          <a:p>
            <a:pPr>
              <a:buNone/>
            </a:pPr>
            <a:r>
              <a:rPr lang="es-ES" sz="4000" dirty="0" smtClean="0"/>
              <a:t>a) ¿Cuál es a su criterio la manera más coherente de enseñar, atendiendo a sus respuestas anteriores?</a:t>
            </a:r>
            <a:endParaRPr lang="es-ES" sz="4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lstStyle/>
          <a:p>
            <a:r>
              <a:rPr lang="es-ES" dirty="0" smtClean="0"/>
              <a:t>Estrategias de enseñanza</a:t>
            </a:r>
            <a:endParaRPr lang="es-ES" dirty="0"/>
          </a:p>
        </p:txBody>
      </p:sp>
      <p:sp>
        <p:nvSpPr>
          <p:cNvPr id="3" name="2 Marcador de contenido"/>
          <p:cNvSpPr>
            <a:spLocks noGrp="1"/>
          </p:cNvSpPr>
          <p:nvPr>
            <p:ph idx="1"/>
          </p:nvPr>
        </p:nvSpPr>
        <p:spPr>
          <a:xfrm>
            <a:off x="179512" y="1556792"/>
            <a:ext cx="8712968" cy="5040560"/>
          </a:xfrm>
          <a:solidFill>
            <a:schemeClr val="bg1">
              <a:lumMod val="75000"/>
            </a:schemeClr>
          </a:solidFill>
        </p:spPr>
        <p:txBody>
          <a:bodyPr/>
          <a:lstStyle/>
          <a:p>
            <a:pPr>
              <a:buNone/>
            </a:pPr>
            <a:r>
              <a:rPr lang="es-ES" dirty="0" smtClean="0"/>
              <a:t>    </a:t>
            </a:r>
            <a:r>
              <a:rPr lang="es-ES" sz="4000" dirty="0" smtClean="0"/>
              <a:t>Uno de los pilares para la toma de decisiones -en términos de selección de estrategias de enseñanza- lo constituye el conocimiento que el docente tiene de sus alumnos y qué tipo de objetivos de aprendizaje se plantea para sus estudiantes.</a:t>
            </a:r>
            <a:endParaRPr lang="es-E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85000"/>
            </a:schemeClr>
          </a:solidFill>
        </p:spPr>
        <p:txBody>
          <a:bodyPr/>
          <a:lstStyle/>
          <a:p>
            <a:r>
              <a:rPr lang="es-ES" dirty="0" smtClean="0"/>
              <a:t>Revisando algunas ideas</a:t>
            </a:r>
            <a:endParaRPr lang="es-ES" dirty="0"/>
          </a:p>
        </p:txBody>
      </p:sp>
      <p:sp>
        <p:nvSpPr>
          <p:cNvPr id="3" name="2 Marcador de contenido"/>
          <p:cNvSpPr>
            <a:spLocks noGrp="1"/>
          </p:cNvSpPr>
          <p:nvPr>
            <p:ph idx="1"/>
          </p:nvPr>
        </p:nvSpPr>
        <p:spPr>
          <a:xfrm>
            <a:off x="467544" y="2492897"/>
            <a:ext cx="8219256" cy="2304256"/>
          </a:xfrm>
          <a:solidFill>
            <a:schemeClr val="bg1">
              <a:lumMod val="8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\Conociendo a </a:t>
            </a:r>
            <a:r>
              <a:rPr lang="es-ES" dirty="0" err="1" smtClean="0">
                <a:hlinkClick r:id="rId2" action="ppaction://hlinkfile"/>
              </a:rPr>
              <a:t>Vigotsky</a:t>
            </a:r>
            <a:r>
              <a:rPr lang="es-ES" dirty="0" smtClean="0">
                <a:hlinkClick r:id="rId2" action="ppaction://hlinkfile"/>
              </a:rPr>
              <a:t>, </a:t>
            </a:r>
            <a:r>
              <a:rPr lang="es-ES" dirty="0" err="1" smtClean="0">
                <a:hlinkClick r:id="rId2" action="ppaction://hlinkfile"/>
              </a:rPr>
              <a:t>Piaget</a:t>
            </a:r>
            <a:r>
              <a:rPr lang="es-ES" dirty="0" smtClean="0">
                <a:hlinkClick r:id="rId2" action="ppaction://hlinkfile"/>
              </a:rPr>
              <a:t>, </a:t>
            </a:r>
            <a:r>
              <a:rPr lang="es-ES" dirty="0" err="1" smtClean="0">
                <a:hlinkClick r:id="rId2" action="ppaction://hlinkfile"/>
              </a:rPr>
              <a:t>Ausubel</a:t>
            </a:r>
            <a:r>
              <a:rPr lang="es-ES" dirty="0" smtClean="0">
                <a:hlinkClick r:id="rId2" action="ppaction://hlinkfile"/>
              </a:rPr>
              <a:t> y </a:t>
            </a:r>
            <a:r>
              <a:rPr lang="es-ES" dirty="0" err="1" smtClean="0">
                <a:hlinkClick r:id="rId2" action="ppaction://hlinkfile"/>
              </a:rPr>
              <a:t>Novak</a:t>
            </a:r>
            <a:r>
              <a:rPr lang="es-ES" dirty="0" smtClean="0">
                <a:hlinkClick r:id="rId2" action="ppaction://hlinkfile"/>
              </a:rPr>
              <a:t> [www.bajaryoutube.com].mp4</a:t>
            </a:r>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normAutofit/>
          </a:bodyPr>
          <a:lstStyle/>
          <a:p>
            <a:r>
              <a:rPr lang="es-ES" sz="6000" dirty="0" smtClean="0"/>
              <a:t>El ambiente</a:t>
            </a:r>
            <a:endParaRPr lang="es-ES" sz="6000" dirty="0"/>
          </a:p>
        </p:txBody>
      </p:sp>
      <p:sp>
        <p:nvSpPr>
          <p:cNvPr id="3" name="2 Marcador de contenido"/>
          <p:cNvSpPr>
            <a:spLocks noGrp="1"/>
          </p:cNvSpPr>
          <p:nvPr>
            <p:ph idx="1"/>
          </p:nvPr>
        </p:nvSpPr>
        <p:spPr>
          <a:xfrm>
            <a:off x="251520" y="1700808"/>
            <a:ext cx="8640960" cy="4968552"/>
          </a:xfrm>
          <a:solidFill>
            <a:schemeClr val="bg1">
              <a:lumMod val="75000"/>
            </a:schemeClr>
          </a:solidFill>
        </p:spPr>
        <p:txBody>
          <a:bodyPr/>
          <a:lstStyle/>
          <a:p>
            <a:pPr>
              <a:buNone/>
            </a:pPr>
            <a:r>
              <a:rPr lang="es-ES" dirty="0" smtClean="0"/>
              <a:t>   </a:t>
            </a:r>
            <a:r>
              <a:rPr lang="es-ES" sz="4000" dirty="0" smtClean="0"/>
              <a:t> La organización del espacio, la distribución de los tiempos, las experiencias que se proponen, las tareas que se realizan, entre otras cosas influyen de modo directo posibilitando o creando dificultades en ese ambiente.</a:t>
            </a:r>
          </a:p>
          <a:p>
            <a:pPr>
              <a:buNone/>
            </a:pPr>
            <a:endParaRPr lang="es-E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noAutofit/>
          </a:bodyPr>
          <a:lstStyle/>
          <a:p>
            <a:r>
              <a:rPr lang="es-ES" sz="8000" dirty="0" smtClean="0"/>
              <a:t>El aula</a:t>
            </a:r>
            <a:endParaRPr lang="es-ES" sz="8000" dirty="0"/>
          </a:p>
        </p:txBody>
      </p:sp>
      <p:sp>
        <p:nvSpPr>
          <p:cNvPr id="3" name="2 Marcador de contenido"/>
          <p:cNvSpPr>
            <a:spLocks noGrp="1"/>
          </p:cNvSpPr>
          <p:nvPr>
            <p:ph idx="1"/>
          </p:nvPr>
        </p:nvSpPr>
        <p:spPr>
          <a:xfrm>
            <a:off x="323528" y="1600200"/>
            <a:ext cx="8568952" cy="4997152"/>
          </a:xfrm>
          <a:solidFill>
            <a:schemeClr val="bg1">
              <a:lumMod val="75000"/>
            </a:schemeClr>
          </a:solidFill>
        </p:spPr>
        <p:txBody>
          <a:bodyPr>
            <a:normAutofit lnSpcReduction="10000"/>
          </a:bodyPr>
          <a:lstStyle/>
          <a:p>
            <a:pPr>
              <a:buNone/>
            </a:pPr>
            <a:r>
              <a:rPr lang="es-ES" dirty="0" smtClean="0"/>
              <a:t>    </a:t>
            </a:r>
            <a:r>
              <a:rPr lang="es-ES" sz="5400" dirty="0" smtClean="0"/>
              <a:t>El modelo ecológico concibe la vida del aula como espacio de intercambios socioculturales. Como señala el investigador español </a:t>
            </a:r>
            <a:r>
              <a:rPr lang="es-ES" sz="5400" dirty="0" err="1" smtClean="0"/>
              <a:t>Angel</a:t>
            </a:r>
            <a:r>
              <a:rPr lang="es-ES" sz="5400" dirty="0" smtClean="0"/>
              <a:t> Pérez Gómez.</a:t>
            </a:r>
            <a:endParaRPr lang="es-ES" sz="5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268760"/>
          </a:xfrm>
          <a:solidFill>
            <a:schemeClr val="bg1">
              <a:lumMod val="75000"/>
            </a:schemeClr>
          </a:solidFill>
        </p:spPr>
        <p:txBody>
          <a:bodyPr>
            <a:normAutofit fontScale="90000"/>
          </a:bodyPr>
          <a:lstStyle/>
          <a:p>
            <a:r>
              <a:rPr lang="es-ES" dirty="0" smtClean="0"/>
              <a:t/>
            </a:r>
            <a:br>
              <a:rPr lang="es-ES" dirty="0" smtClean="0"/>
            </a:br>
            <a:r>
              <a:rPr lang="es-ES" dirty="0" smtClean="0"/>
              <a:t>Las etapas en el proceso de la enseñanza</a:t>
            </a:r>
            <a:br>
              <a:rPr lang="es-ES" dirty="0" smtClean="0"/>
            </a:br>
            <a:endParaRPr lang="es-ES" dirty="0"/>
          </a:p>
        </p:txBody>
      </p:sp>
      <p:sp>
        <p:nvSpPr>
          <p:cNvPr id="3" name="2 Marcador de contenido"/>
          <p:cNvSpPr>
            <a:spLocks noGrp="1"/>
          </p:cNvSpPr>
          <p:nvPr>
            <p:ph idx="1"/>
          </p:nvPr>
        </p:nvSpPr>
        <p:spPr>
          <a:xfrm>
            <a:off x="251520" y="1600200"/>
            <a:ext cx="8568952" cy="5069160"/>
          </a:xfrm>
          <a:solidFill>
            <a:schemeClr val="bg1">
              <a:lumMod val="75000"/>
            </a:schemeClr>
          </a:solidFill>
        </p:spPr>
        <p:txBody>
          <a:bodyPr>
            <a:normAutofit fontScale="62500" lnSpcReduction="20000"/>
          </a:bodyPr>
          <a:lstStyle/>
          <a:p>
            <a:pPr>
              <a:buNone/>
            </a:pPr>
            <a:r>
              <a:rPr lang="es-ES" dirty="0" smtClean="0"/>
              <a:t>      </a:t>
            </a:r>
            <a:r>
              <a:rPr lang="es-ES" sz="3800" dirty="0" smtClean="0"/>
              <a:t>Desde un enfoque cognitivo identificamos básicamente tres etapas en todo proceso de enseñanza, las que requieren a su vez de estrategias específicas:</a:t>
            </a:r>
          </a:p>
          <a:p>
            <a:r>
              <a:rPr lang="es-ES" sz="3800" dirty="0" smtClean="0"/>
              <a:t>La preparación del alumno para el aprendizaje.</a:t>
            </a:r>
          </a:p>
          <a:p>
            <a:r>
              <a:rPr lang="es-ES" sz="3800" dirty="0" smtClean="0"/>
              <a:t>La presentación de los contenidos.</a:t>
            </a:r>
          </a:p>
          <a:p>
            <a:r>
              <a:rPr lang="es-ES" sz="3800" dirty="0" smtClean="0"/>
              <a:t>La integración y transferencia de los nuevos conocimientos.</a:t>
            </a:r>
          </a:p>
          <a:p>
            <a:pPr>
              <a:buNone/>
            </a:pPr>
            <a:r>
              <a:rPr lang="es-ES" sz="3800" dirty="0" smtClean="0"/>
              <a:t>      </a:t>
            </a:r>
          </a:p>
          <a:p>
            <a:pPr>
              <a:buNone/>
            </a:pPr>
            <a:r>
              <a:rPr lang="es-ES" dirty="0" smtClean="0"/>
              <a:t>       Por ahora, y a modo de ejemplo, observe la relación entre la etapa del  proceso y las estrategias específicas en el momento de preparación del alumno para el aprendizaje. Las estrategias que utiliza el docente tienen como finalidad conocer qué es lo que los alumnos saben acerca del tema que se desarrollará. Los conocimientos previos actúan como facilitadores u obstaculizadores del aprendizaje pero nunca están ausentes. Aún cuando los estudiantes no sepan que saben cosas, poseen un conjunto de esquemas que se pondrán en juego a la hora de intentar integrar un nuevo conocimiento. Según la posición constructivista, el conocimiento no es una copia de la realidad, sino una construcción del ser humano. </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188640"/>
            <a:ext cx="8229600" cy="954360"/>
          </a:xfrm>
          <a:solidFill>
            <a:schemeClr val="bg1">
              <a:lumMod val="75000"/>
            </a:schemeClr>
          </a:solidFill>
        </p:spPr>
        <p:txBody>
          <a:bodyPr/>
          <a:lstStyle/>
          <a:p>
            <a:r>
              <a:rPr lang="es-ES" dirty="0" smtClean="0"/>
              <a:t>David </a:t>
            </a:r>
            <a:r>
              <a:rPr lang="es-ES" dirty="0" err="1" smtClean="0"/>
              <a:t>Ausubel</a:t>
            </a:r>
            <a:endParaRPr lang="es-ES" dirty="0"/>
          </a:p>
        </p:txBody>
      </p:sp>
      <p:sp>
        <p:nvSpPr>
          <p:cNvPr id="3" name="2 Marcador de contenido"/>
          <p:cNvSpPr>
            <a:spLocks noGrp="1"/>
          </p:cNvSpPr>
          <p:nvPr>
            <p:ph idx="1"/>
          </p:nvPr>
        </p:nvSpPr>
        <p:spPr>
          <a:xfrm>
            <a:off x="0" y="1268760"/>
            <a:ext cx="9144000" cy="5589240"/>
          </a:xfrm>
          <a:solidFill>
            <a:schemeClr val="bg1">
              <a:lumMod val="75000"/>
            </a:schemeClr>
          </a:solidFill>
        </p:spPr>
        <p:txBody>
          <a:bodyPr>
            <a:noAutofit/>
          </a:bodyPr>
          <a:lstStyle/>
          <a:p>
            <a:pPr>
              <a:buNone/>
            </a:pPr>
            <a:r>
              <a:rPr lang="es-ES" sz="2400" dirty="0" smtClean="0"/>
              <a:t>     </a:t>
            </a:r>
            <a:r>
              <a:rPr lang="es-ES" sz="2800" dirty="0" smtClean="0"/>
              <a:t>Su aporte fundamental ha consistido en la concepción de que el aprendizaje debe ser una actividad significativa para la  persona que aprende y dicha </a:t>
            </a:r>
            <a:r>
              <a:rPr lang="es-ES" sz="2800" dirty="0" err="1" smtClean="0"/>
              <a:t>significatividad</a:t>
            </a:r>
            <a:r>
              <a:rPr lang="es-ES" sz="2800" dirty="0" smtClean="0"/>
              <a:t> está directamente relacionada con la existencia de relaciones entre el conocimiento nuevo y el que ya posee  el alumno. La crítica fundamental de </a:t>
            </a:r>
            <a:r>
              <a:rPr lang="es-ES" sz="2800" dirty="0" err="1" smtClean="0"/>
              <a:t>Ausubel</a:t>
            </a:r>
            <a:r>
              <a:rPr lang="es-ES" sz="2800" dirty="0" smtClean="0"/>
              <a:t> a la enseñanza tradicional reside en la idea de que el aprendizaje resulta muy poco eficaz si consiste simplemente en la repetición mecánica de elementos que el alumno no puede estructurar formando un todo relacionado. Esto sólo será posible si el estudiante utiliza los conocimientos que ya posee, aunque éstos no sean totalmente correctos.</a:t>
            </a:r>
            <a:endParaRPr lang="es-E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a:solidFill>
            <a:schemeClr val="bg1">
              <a:lumMod val="75000"/>
            </a:schemeClr>
          </a:solidFill>
        </p:spPr>
        <p:txBody>
          <a:bodyPr/>
          <a:lstStyle/>
          <a:p>
            <a:r>
              <a:rPr lang="es-ES" dirty="0" smtClean="0"/>
              <a:t>El aporte de </a:t>
            </a:r>
            <a:r>
              <a:rPr lang="es-ES" dirty="0" err="1" smtClean="0"/>
              <a:t>Ausubel</a:t>
            </a:r>
            <a:endParaRPr lang="es-ES" dirty="0"/>
          </a:p>
        </p:txBody>
      </p:sp>
      <p:sp>
        <p:nvSpPr>
          <p:cNvPr id="3" name="2 Marcador de contenido"/>
          <p:cNvSpPr>
            <a:spLocks noGrp="1"/>
          </p:cNvSpPr>
          <p:nvPr>
            <p:ph idx="1"/>
          </p:nvPr>
        </p:nvSpPr>
        <p:spPr>
          <a:xfrm>
            <a:off x="0" y="1124745"/>
            <a:ext cx="9144000" cy="5733256"/>
          </a:xfrm>
          <a:solidFill>
            <a:schemeClr val="bg1">
              <a:lumMod val="75000"/>
            </a:schemeClr>
          </a:solidFill>
        </p:spPr>
        <p:txBody>
          <a:bodyPr>
            <a:normAutofit fontScale="55000" lnSpcReduction="20000"/>
          </a:bodyPr>
          <a:lstStyle/>
          <a:p>
            <a:pPr>
              <a:buNone/>
            </a:pPr>
            <a:r>
              <a:rPr lang="es-ES" dirty="0" smtClean="0"/>
              <a:t>El aporte de </a:t>
            </a:r>
            <a:r>
              <a:rPr lang="es-ES" dirty="0" err="1" smtClean="0"/>
              <a:t>Ausubel</a:t>
            </a:r>
            <a:r>
              <a:rPr lang="es-ES" dirty="0" smtClean="0"/>
              <a:t> implica una visión del aprendizaje basada en los procesos internos del </a:t>
            </a:r>
          </a:p>
          <a:p>
            <a:pPr>
              <a:buNone/>
            </a:pPr>
            <a:r>
              <a:rPr lang="es-ES" dirty="0" smtClean="0"/>
              <a:t>alumno y no sólo en sus  respuestas externas. </a:t>
            </a:r>
            <a:r>
              <a:rPr lang="es-ES" b="1" dirty="0" smtClean="0"/>
              <a:t>Uno de los conceptos claves de </a:t>
            </a:r>
            <a:r>
              <a:rPr lang="es-ES" b="1" dirty="0" err="1" smtClean="0"/>
              <a:t>Ausubel</a:t>
            </a:r>
            <a:r>
              <a:rPr lang="es-ES" b="1" dirty="0" smtClean="0"/>
              <a:t> es el que </a:t>
            </a:r>
          </a:p>
          <a:p>
            <a:pPr>
              <a:buNone/>
            </a:pPr>
            <a:r>
              <a:rPr lang="es-ES" b="1" dirty="0" smtClean="0"/>
              <a:t>se refiere a los denominados </a:t>
            </a:r>
            <a:r>
              <a:rPr lang="es-ES" b="1" i="1" dirty="0" smtClean="0"/>
              <a:t>organizadores previos. Se trata de presentaciones que hace el </a:t>
            </a:r>
          </a:p>
          <a:p>
            <a:pPr>
              <a:buNone/>
            </a:pPr>
            <a:r>
              <a:rPr lang="es-ES" b="1" i="1" dirty="0" smtClean="0"/>
              <a:t>profesor </a:t>
            </a:r>
            <a:r>
              <a:rPr lang="es-ES" b="1" dirty="0" smtClean="0"/>
              <a:t>con el fin de que el alumno establezca relaciones adecuadas entre el conocimiento </a:t>
            </a:r>
          </a:p>
          <a:p>
            <a:pPr>
              <a:buNone/>
            </a:pPr>
            <a:r>
              <a:rPr lang="es-ES" b="1" dirty="0" smtClean="0"/>
              <a:t>nuevo y el que ya posee. En definitiva, se trata de “puentes cognitivos” para pasar de un </a:t>
            </a:r>
          </a:p>
          <a:p>
            <a:pPr>
              <a:buNone/>
            </a:pPr>
            <a:r>
              <a:rPr lang="es-ES" b="1" dirty="0" smtClean="0"/>
              <a:t>conocimiento menos elaborado o incorrecto a un conocimiento  más elaborado</a:t>
            </a:r>
            <a:r>
              <a:rPr lang="es-ES" dirty="0" smtClean="0"/>
              <a:t>. Dichos </a:t>
            </a:r>
          </a:p>
          <a:p>
            <a:pPr>
              <a:buNone/>
            </a:pPr>
            <a:r>
              <a:rPr lang="es-ES" dirty="0" smtClean="0"/>
              <a:t>organizadores previos tienen como finalidad facilitar la enseñanza receptivo-significativa. Es </a:t>
            </a:r>
          </a:p>
          <a:p>
            <a:pPr>
              <a:buNone/>
            </a:pPr>
            <a:r>
              <a:rPr lang="es-ES" dirty="0" smtClean="0"/>
              <a:t>decir, esta postura argumenta que la exposición organizada de contenidos puede ser un </a:t>
            </a:r>
          </a:p>
          <a:p>
            <a:pPr>
              <a:buNone/>
            </a:pPr>
            <a:r>
              <a:rPr lang="es-ES" dirty="0" smtClean="0"/>
              <a:t>instrumento bastante  eficaz para conseguir una comprensión adecuada por parte de los </a:t>
            </a:r>
          </a:p>
          <a:p>
            <a:pPr>
              <a:buNone/>
            </a:pPr>
            <a:r>
              <a:rPr lang="es-ES" dirty="0" smtClean="0"/>
              <a:t>alumnos.</a:t>
            </a:r>
          </a:p>
          <a:p>
            <a:pPr>
              <a:buNone/>
            </a:pPr>
            <a:r>
              <a:rPr lang="es-ES" dirty="0" smtClean="0"/>
              <a:t>Como puede verse, esta concepción coincide con la visión de </a:t>
            </a:r>
            <a:r>
              <a:rPr lang="es-ES" dirty="0" err="1" smtClean="0"/>
              <a:t>Piaget</a:t>
            </a:r>
            <a:r>
              <a:rPr lang="es-ES" dirty="0" smtClean="0"/>
              <a:t> en cuanto a que es  </a:t>
            </a:r>
          </a:p>
          <a:p>
            <a:pPr>
              <a:buNone/>
            </a:pPr>
            <a:r>
              <a:rPr lang="es-ES" dirty="0" smtClean="0"/>
              <a:t>imprescindible tener en cuenta los esquemas del alumno, pero discrepa de ella en lo que se </a:t>
            </a:r>
          </a:p>
          <a:p>
            <a:pPr>
              <a:buNone/>
            </a:pPr>
            <a:r>
              <a:rPr lang="es-ES" dirty="0" smtClean="0"/>
              <a:t>refiere a la importancia de la propia actividad y autonomía en la asimilación de conocimientos. </a:t>
            </a:r>
          </a:p>
          <a:p>
            <a:pPr>
              <a:buNone/>
            </a:pPr>
            <a:r>
              <a:rPr lang="es-ES" dirty="0" smtClean="0"/>
              <a:t>En los años sesenta  y setenta abundaron los intentos de aplicar las ideas piagetianas a la </a:t>
            </a:r>
          </a:p>
          <a:p>
            <a:pPr>
              <a:buNone/>
            </a:pPr>
            <a:r>
              <a:rPr lang="es-ES" dirty="0" smtClean="0"/>
              <a:t>educación, basándose en la concepción de que  lo más importante para el aprendizaje era el </a:t>
            </a:r>
          </a:p>
          <a:p>
            <a:pPr>
              <a:buNone/>
            </a:pPr>
            <a:r>
              <a:rPr lang="es-ES" dirty="0" smtClean="0"/>
              <a:t>conocimiento que se adquiría de manera autónoma. Es decir, se tomaba como principio </a:t>
            </a:r>
          </a:p>
          <a:p>
            <a:pPr>
              <a:buNone/>
            </a:pPr>
            <a:r>
              <a:rPr lang="es-ES" dirty="0" smtClean="0"/>
              <a:t>pedagógico aquella famosa frase de </a:t>
            </a:r>
            <a:r>
              <a:rPr lang="es-ES" b="1" dirty="0" err="1" smtClean="0"/>
              <a:t>Piaget</a:t>
            </a:r>
            <a:r>
              <a:rPr lang="es-ES" b="1" dirty="0" smtClean="0"/>
              <a:t>: “Todo lo que se le enseña al niño se le impide </a:t>
            </a:r>
          </a:p>
          <a:p>
            <a:pPr>
              <a:buNone/>
            </a:pPr>
            <a:r>
              <a:rPr lang="es-ES" b="1" dirty="0" smtClean="0"/>
              <a:t>descubrirlo”</a:t>
            </a:r>
            <a:r>
              <a:rPr lang="es-ES" dirty="0" smtClean="0"/>
              <a:t>. Por lo tanto, el profesor debía estimular sobre todo los procesos  de </a:t>
            </a:r>
          </a:p>
          <a:p>
            <a:pPr>
              <a:buNone/>
            </a:pPr>
            <a:r>
              <a:rPr lang="es-ES" dirty="0" smtClean="0"/>
              <a:t>descubrimiento y actividad del  alumno y no la transmisión o exposición de conocimientos.</a:t>
            </a:r>
            <a:endParaRPr lang="es-E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75000"/>
            </a:schemeClr>
          </a:solidFill>
        </p:spPr>
        <p:txBody>
          <a:bodyPr>
            <a:normAutofit fontScale="90000"/>
          </a:bodyPr>
          <a:lstStyle/>
          <a:p>
            <a:r>
              <a:rPr lang="es-ES" dirty="0" smtClean="0"/>
              <a:t>Implicaciones educativas de la teoría </a:t>
            </a:r>
            <a:r>
              <a:rPr lang="es-ES" dirty="0" err="1" smtClean="0"/>
              <a:t>ausubeliana</a:t>
            </a:r>
            <a:endParaRPr lang="es-ES" dirty="0"/>
          </a:p>
        </p:txBody>
      </p:sp>
      <p:sp>
        <p:nvSpPr>
          <p:cNvPr id="3" name="2 Marcador de contenido"/>
          <p:cNvSpPr>
            <a:spLocks noGrp="1"/>
          </p:cNvSpPr>
          <p:nvPr>
            <p:ph idx="1"/>
          </p:nvPr>
        </p:nvSpPr>
        <p:spPr>
          <a:solidFill>
            <a:schemeClr val="bg1">
              <a:lumMod val="75000"/>
            </a:schemeClr>
          </a:solidFill>
        </p:spPr>
        <p:txBody>
          <a:bodyPr>
            <a:normAutofit fontScale="55000" lnSpcReduction="20000"/>
          </a:bodyPr>
          <a:lstStyle/>
          <a:p>
            <a:pPr>
              <a:buNone/>
            </a:pPr>
            <a:r>
              <a:rPr lang="es-ES" dirty="0" smtClean="0"/>
              <a:t>Partamos, en primer lugar, de la idea piagetiana, ampliamente extendida,</a:t>
            </a:r>
          </a:p>
          <a:p>
            <a:pPr>
              <a:buNone/>
            </a:pPr>
            <a:r>
              <a:rPr lang="es-ES" dirty="0" smtClean="0"/>
              <a:t>que el aprendizaje depende del nivel de desarrollo cognitivo del alumno. No</a:t>
            </a:r>
          </a:p>
          <a:p>
            <a:pPr>
              <a:buNone/>
            </a:pPr>
            <a:r>
              <a:rPr lang="es-ES" dirty="0" smtClean="0"/>
              <a:t>cabe la menor duda de que el profesor debe tener en cuenta la capacidad</a:t>
            </a:r>
          </a:p>
          <a:p>
            <a:pPr>
              <a:buNone/>
            </a:pPr>
            <a:r>
              <a:rPr lang="es-ES" dirty="0" smtClean="0"/>
              <a:t>general del alumno en las distintas edades. Sin embargo, esto no debe hacernos</a:t>
            </a:r>
          </a:p>
          <a:p>
            <a:pPr>
              <a:buNone/>
            </a:pPr>
            <a:r>
              <a:rPr lang="es-ES" dirty="0" smtClean="0"/>
              <a:t>olvidar que, como afirmaba </a:t>
            </a:r>
            <a:r>
              <a:rPr lang="es-ES" dirty="0" err="1" smtClean="0"/>
              <a:t>Vygotsky</a:t>
            </a:r>
            <a:r>
              <a:rPr lang="es-ES" dirty="0" smtClean="0"/>
              <a:t>, el aprendizaje también es un</a:t>
            </a:r>
          </a:p>
          <a:p>
            <a:pPr>
              <a:buNone/>
            </a:pPr>
            <a:r>
              <a:rPr lang="es-ES" dirty="0" smtClean="0"/>
              <a:t>motor del desarrollo cognitivo, y no sólo a la inversa. Por otro lado, es importante</a:t>
            </a:r>
          </a:p>
          <a:p>
            <a:pPr>
              <a:buNone/>
            </a:pPr>
            <a:r>
              <a:rPr lang="es-ES" dirty="0" smtClean="0"/>
              <a:t>tener en cuenta que la caracterización de los estadios piagetianos se</a:t>
            </a:r>
          </a:p>
          <a:p>
            <a:pPr>
              <a:buNone/>
            </a:pPr>
            <a:r>
              <a:rPr lang="es-ES" dirty="0" smtClean="0"/>
              <a:t>realiza, por regla general, mediante pruebas que versan sobre contenidos escolares.</a:t>
            </a:r>
          </a:p>
          <a:p>
            <a:pPr>
              <a:buNone/>
            </a:pPr>
            <a:r>
              <a:rPr lang="es-ES" dirty="0" smtClean="0"/>
              <a:t>En última instancia, no conviene olvidar que resulta muy difícil, cuando</a:t>
            </a:r>
          </a:p>
          <a:p>
            <a:pPr>
              <a:buNone/>
            </a:pPr>
            <a:r>
              <a:rPr lang="es-ES" dirty="0" smtClean="0"/>
              <a:t>no imposible, separar el aprendizaje de materias escolares del desarrollo</a:t>
            </a:r>
          </a:p>
          <a:p>
            <a:pPr>
              <a:buNone/>
            </a:pPr>
            <a:r>
              <a:rPr lang="es-ES" dirty="0" smtClean="0"/>
              <a:t>cognitivo en términos puros. Por tanto, si la conservación de la materia, por</a:t>
            </a:r>
          </a:p>
          <a:p>
            <a:pPr>
              <a:buNone/>
            </a:pPr>
            <a:r>
              <a:rPr lang="es-ES" dirty="0" smtClean="0"/>
              <a:t>ejemplo, se suele resolver a los siete años y el control de variables a los doce</a:t>
            </a:r>
          </a:p>
          <a:p>
            <a:pPr>
              <a:buNone/>
            </a:pPr>
            <a:r>
              <a:rPr lang="es-ES" dirty="0" smtClean="0"/>
              <a:t>o trece, esto es también un producto de las estrategias de aprendizaje</a:t>
            </a:r>
          </a:p>
          <a:p>
            <a:pPr>
              <a:buNone/>
            </a:pPr>
            <a:r>
              <a:rPr lang="es-ES" dirty="0" smtClean="0"/>
              <a:t>que existen en la escuela.</a:t>
            </a:r>
            <a:endParaRPr lang="es-E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556792"/>
          </a:xfrm>
          <a:solidFill>
            <a:schemeClr val="bg1">
              <a:lumMod val="75000"/>
            </a:schemeClr>
          </a:solidFill>
        </p:spPr>
        <p:txBody>
          <a:bodyPr>
            <a:normAutofit fontScale="90000"/>
          </a:bodyPr>
          <a:lstStyle/>
          <a:p>
            <a:r>
              <a:rPr lang="es-ES" dirty="0" smtClean="0"/>
              <a:t/>
            </a:r>
            <a:br>
              <a:rPr lang="es-ES" dirty="0" smtClean="0"/>
            </a:br>
            <a:r>
              <a:rPr lang="es-ES" dirty="0" smtClean="0"/>
              <a:t>Un entorno educativo es más que aquello que rodea al alumno en su clase:</a:t>
            </a:r>
            <a:br>
              <a:rPr lang="es-ES" dirty="0" smtClean="0"/>
            </a:br>
            <a:endParaRPr lang="es-ES" dirty="0"/>
          </a:p>
        </p:txBody>
      </p:sp>
      <p:sp>
        <p:nvSpPr>
          <p:cNvPr id="3" name="2 Marcador de contenido"/>
          <p:cNvSpPr>
            <a:spLocks noGrp="1"/>
          </p:cNvSpPr>
          <p:nvPr>
            <p:ph idx="1"/>
          </p:nvPr>
        </p:nvSpPr>
        <p:spPr>
          <a:xfrm>
            <a:off x="0" y="1484784"/>
            <a:ext cx="9144000" cy="5373216"/>
          </a:xfrm>
        </p:spPr>
        <p:txBody>
          <a:bodyPr/>
          <a:lstStyle/>
          <a:p>
            <a:pPr>
              <a:buNone/>
            </a:pPr>
            <a:endParaRPr lang="es-ES" dirty="0"/>
          </a:p>
        </p:txBody>
      </p:sp>
      <p:sp>
        <p:nvSpPr>
          <p:cNvPr id="4" name="3 Rectángulo"/>
          <p:cNvSpPr/>
          <p:nvPr/>
        </p:nvSpPr>
        <p:spPr>
          <a:xfrm>
            <a:off x="251520" y="2274838"/>
            <a:ext cx="8892480" cy="2862322"/>
          </a:xfrm>
          <a:prstGeom prst="rect">
            <a:avLst/>
          </a:prstGeom>
          <a:solidFill>
            <a:schemeClr val="bg1">
              <a:lumMod val="75000"/>
            </a:schemeClr>
          </a:solidFill>
        </p:spPr>
        <p:txBody>
          <a:bodyPr wrap="square">
            <a:spAutoFit/>
          </a:bodyPr>
          <a:lstStyle/>
          <a:p>
            <a:r>
              <a:rPr lang="es-ES" sz="3600" i="1" dirty="0" smtClean="0"/>
              <a:t>“... el entorno está formado por un universo de estímulos e intercambios que contribuyen al desarrollo cognitivo y de socialización de los individuos.”</a:t>
            </a:r>
          </a:p>
          <a:p>
            <a:r>
              <a:rPr lang="es-ES" sz="3600" dirty="0" smtClean="0"/>
              <a:t>                           Hernández, Fernando (1997)</a:t>
            </a:r>
            <a:endParaRPr lang="es-ES" sz="3600" i="1"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484784"/>
          </a:xfrm>
          <a:solidFill>
            <a:schemeClr val="bg1">
              <a:lumMod val="75000"/>
            </a:schemeClr>
          </a:solidFill>
        </p:spPr>
        <p:txBody>
          <a:bodyPr>
            <a:normAutofit fontScale="90000"/>
          </a:bodyPr>
          <a:lstStyle/>
          <a:p>
            <a:r>
              <a:rPr lang="es-ES" dirty="0" smtClean="0"/>
              <a:t>Seis dimensiones del buen pensamiento</a:t>
            </a:r>
            <a:br>
              <a:rPr lang="es-ES" dirty="0" smtClean="0"/>
            </a:br>
            <a:r>
              <a:rPr lang="es-ES" dirty="0" smtClean="0"/>
              <a:t>desde lo conceptual hasta la práctica:</a:t>
            </a:r>
            <a:br>
              <a:rPr lang="es-ES" dirty="0" smtClean="0"/>
            </a:br>
            <a:endParaRPr lang="es-ES" dirty="0"/>
          </a:p>
        </p:txBody>
      </p:sp>
      <p:sp>
        <p:nvSpPr>
          <p:cNvPr id="3" name="2 Marcador de contenido"/>
          <p:cNvSpPr>
            <a:spLocks noGrp="1"/>
          </p:cNvSpPr>
          <p:nvPr>
            <p:ph idx="1"/>
          </p:nvPr>
        </p:nvSpPr>
        <p:spPr>
          <a:xfrm>
            <a:off x="0" y="1556792"/>
            <a:ext cx="9144000" cy="5301208"/>
          </a:xfrm>
          <a:solidFill>
            <a:schemeClr val="bg1">
              <a:lumMod val="75000"/>
            </a:schemeClr>
          </a:solidFill>
        </p:spPr>
        <p:txBody>
          <a:bodyPr>
            <a:noAutofit/>
          </a:bodyPr>
          <a:lstStyle/>
          <a:p>
            <a:pPr>
              <a:buNone/>
            </a:pPr>
            <a:r>
              <a:rPr lang="es-ES" sz="2400" i="1" dirty="0" smtClean="0"/>
              <a:t>1. Lenguaje del pensamiento: se refiere a las palabras y a los conceptos</a:t>
            </a:r>
          </a:p>
          <a:p>
            <a:pPr>
              <a:buNone/>
            </a:pPr>
            <a:r>
              <a:rPr lang="es-ES" sz="2400" dirty="0" smtClean="0"/>
              <a:t>que se utilizan en un aula para referirse al pensamiento.</a:t>
            </a:r>
          </a:p>
          <a:p>
            <a:pPr>
              <a:buNone/>
            </a:pPr>
            <a:r>
              <a:rPr lang="es-ES" sz="2400" i="1" dirty="0" smtClean="0"/>
              <a:t>2. Predisposiciones al pensamiento: son actitudes, valores y hábitos en</a:t>
            </a:r>
          </a:p>
          <a:p>
            <a:pPr>
              <a:buNone/>
            </a:pPr>
            <a:r>
              <a:rPr lang="es-ES" sz="2400" dirty="0" smtClean="0"/>
              <a:t>relación con el pensamiento.</a:t>
            </a:r>
          </a:p>
          <a:p>
            <a:pPr>
              <a:buNone/>
            </a:pPr>
            <a:r>
              <a:rPr lang="es-ES" sz="2400" i="1" dirty="0" smtClean="0"/>
              <a:t>3. Monitoreo mental: es la reflexión sobre los propios pensamientos.</a:t>
            </a:r>
          </a:p>
          <a:p>
            <a:pPr>
              <a:buNone/>
            </a:pPr>
            <a:r>
              <a:rPr lang="es-ES" sz="2400" i="1" dirty="0" smtClean="0"/>
              <a:t>4. Espíritu estratégico: es el estímulo para construir y utilizar estrategias</a:t>
            </a:r>
          </a:p>
          <a:p>
            <a:pPr>
              <a:buNone/>
            </a:pPr>
            <a:r>
              <a:rPr lang="es-ES" sz="2400" dirty="0" smtClean="0"/>
              <a:t>de pensamiento.</a:t>
            </a:r>
          </a:p>
          <a:p>
            <a:pPr>
              <a:buNone/>
            </a:pPr>
            <a:r>
              <a:rPr lang="es-ES" sz="2400" i="1" dirty="0" smtClean="0"/>
              <a:t>5. Conocimiento de orden superior: es el conocimiento y el dominio de las </a:t>
            </a:r>
            <a:r>
              <a:rPr lang="es-ES" sz="2400" dirty="0" smtClean="0"/>
              <a:t>formas de resolver problemas.</a:t>
            </a:r>
          </a:p>
          <a:p>
            <a:pPr>
              <a:buNone/>
            </a:pPr>
            <a:r>
              <a:rPr lang="es-ES" sz="2400" i="1" dirty="0" smtClean="0"/>
              <a:t>6. Transferencia: es la aplicación de conocimientos y estrategias en otro </a:t>
            </a:r>
            <a:r>
              <a:rPr lang="es-ES" sz="2400" dirty="0" smtClean="0"/>
              <a:t>contexto.</a:t>
            </a:r>
            <a:endParaRPr lang="es-E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340768"/>
          </a:xfrm>
          <a:solidFill>
            <a:schemeClr val="bg1">
              <a:lumMod val="75000"/>
            </a:schemeClr>
          </a:solidFill>
        </p:spPr>
        <p:txBody>
          <a:bodyPr>
            <a:noAutofit/>
          </a:bodyPr>
          <a:lstStyle/>
          <a:p>
            <a:r>
              <a:rPr lang="es-ES" sz="3200" dirty="0" smtClean="0"/>
              <a:t/>
            </a:r>
            <a:br>
              <a:rPr lang="es-ES" sz="3200" dirty="0" smtClean="0"/>
            </a:br>
            <a:r>
              <a:rPr lang="es-ES" sz="3200" dirty="0" smtClean="0"/>
              <a:t>El científico cognitivo Allan Collins analizó los pasos fundamentales del</a:t>
            </a:r>
            <a:br>
              <a:rPr lang="es-ES" sz="3200" dirty="0" smtClean="0"/>
            </a:br>
            <a:r>
              <a:rPr lang="es-ES" sz="3200" dirty="0" smtClean="0"/>
              <a:t>método socrático. Son los siguientes.</a:t>
            </a:r>
            <a:br>
              <a:rPr lang="es-ES" sz="3200" dirty="0" smtClean="0"/>
            </a:br>
            <a:endParaRPr lang="es-ES" sz="3200" dirty="0"/>
          </a:p>
        </p:txBody>
      </p:sp>
      <p:sp>
        <p:nvSpPr>
          <p:cNvPr id="3" name="2 Marcador de contenido"/>
          <p:cNvSpPr>
            <a:spLocks noGrp="1"/>
          </p:cNvSpPr>
          <p:nvPr>
            <p:ph idx="1"/>
          </p:nvPr>
        </p:nvSpPr>
        <p:spPr>
          <a:xfrm>
            <a:off x="0" y="1700808"/>
            <a:ext cx="9144000" cy="5157192"/>
          </a:xfrm>
          <a:solidFill>
            <a:schemeClr val="bg1">
              <a:lumMod val="75000"/>
            </a:schemeClr>
          </a:solidFill>
        </p:spPr>
        <p:txBody>
          <a:bodyPr>
            <a:normAutofit fontScale="55000" lnSpcReduction="20000"/>
          </a:bodyPr>
          <a:lstStyle/>
          <a:p>
            <a:r>
              <a:rPr lang="es-ES" dirty="0" smtClean="0"/>
              <a:t> Se seleccionan ejemplos positivos y negativos para ilustrar las cualidades</a:t>
            </a:r>
          </a:p>
          <a:p>
            <a:pPr>
              <a:buNone/>
            </a:pPr>
            <a:r>
              <a:rPr lang="es-ES" dirty="0" smtClean="0"/>
              <a:t>       pertinentes al tema en consideración.</a:t>
            </a:r>
          </a:p>
          <a:p>
            <a:r>
              <a:rPr lang="es-ES" dirty="0" smtClean="0"/>
              <a:t>Se  varían los casos sistemáticamente a fin de centrar la atención en datos</a:t>
            </a:r>
          </a:p>
          <a:p>
            <a:pPr>
              <a:buNone/>
            </a:pPr>
            <a:r>
              <a:rPr lang="es-ES" dirty="0" smtClean="0"/>
              <a:t>       específicos.</a:t>
            </a:r>
          </a:p>
          <a:p>
            <a:r>
              <a:rPr lang="es-ES" dirty="0" smtClean="0"/>
              <a:t> Se emplean contraejemplos para poner en tela de juicio las conclusiones</a:t>
            </a:r>
          </a:p>
          <a:p>
            <a:pPr>
              <a:buNone/>
            </a:pPr>
            <a:r>
              <a:rPr lang="es-ES" dirty="0" smtClean="0"/>
              <a:t>       del alumno.</a:t>
            </a:r>
          </a:p>
          <a:p>
            <a:r>
              <a:rPr lang="es-ES" dirty="0" smtClean="0"/>
              <a:t> Se proponen casos hipotéticos para que el alumno reflexione sobre situaciones</a:t>
            </a:r>
          </a:p>
          <a:p>
            <a:pPr>
              <a:buNone/>
            </a:pPr>
            <a:r>
              <a:rPr lang="es-ES" dirty="0" smtClean="0"/>
              <a:t>        afines que podrían no ocurrir naturalmente.</a:t>
            </a:r>
          </a:p>
          <a:p>
            <a:r>
              <a:rPr lang="es-ES" dirty="0" smtClean="0"/>
              <a:t> Se utilizan estrategias de identificación de hipótesis a fin de forzar la articulación</a:t>
            </a:r>
          </a:p>
          <a:p>
            <a:pPr>
              <a:buNone/>
            </a:pPr>
            <a:r>
              <a:rPr lang="es-ES" dirty="0" smtClean="0"/>
              <a:t>        de una hipótesis específica de trabajo.</a:t>
            </a:r>
          </a:p>
          <a:p>
            <a:r>
              <a:rPr lang="es-ES" dirty="0" smtClean="0"/>
              <a:t> Se emplean estrategias de evaluación de hipótesis para fomentar la</a:t>
            </a:r>
          </a:p>
          <a:p>
            <a:pPr>
              <a:buNone/>
            </a:pPr>
            <a:r>
              <a:rPr lang="es-ES" dirty="0" smtClean="0"/>
              <a:t>       evaluación crítica de predicciones que podrían explicar el fenómeno en cuestión.</a:t>
            </a:r>
          </a:p>
          <a:p>
            <a:r>
              <a:rPr lang="es-ES" dirty="0" smtClean="0"/>
              <a:t> Se utilizan estrategias capciosas para inducir al alumno a hacer predicciones</a:t>
            </a:r>
          </a:p>
          <a:p>
            <a:pPr>
              <a:buNone/>
            </a:pPr>
            <a:r>
              <a:rPr lang="es-ES" dirty="0" smtClean="0"/>
              <a:t>        incorrectas y formulaciones prematuras.</a:t>
            </a:r>
          </a:p>
          <a:p>
            <a:r>
              <a:rPr lang="es-ES" dirty="0" smtClean="0"/>
              <a:t> Se procura que el alumno deduzca las consecuencias hasta llegar a una</a:t>
            </a:r>
          </a:p>
          <a:p>
            <a:pPr>
              <a:buNone/>
            </a:pPr>
            <a:r>
              <a:rPr lang="es-ES" dirty="0" smtClean="0"/>
              <a:t>        contradicción para que aprenda a construir teorías válidas y consistentes.</a:t>
            </a:r>
          </a:p>
          <a:p>
            <a:r>
              <a:rPr lang="es-ES" dirty="0" smtClean="0"/>
              <a:t> Se cuestionan las respuestas provenientes de autoridades tales como</a:t>
            </a:r>
          </a:p>
          <a:p>
            <a:pPr>
              <a:buNone/>
            </a:pPr>
            <a:r>
              <a:rPr lang="es-ES" dirty="0" smtClean="0"/>
              <a:t>       el maestro y el manual a fin de promover el pensamiento independiente.</a:t>
            </a:r>
            <a:endParaRPr 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556792"/>
          </a:xfrm>
          <a:solidFill>
            <a:schemeClr val="bg1">
              <a:lumMod val="75000"/>
            </a:schemeClr>
          </a:solidFill>
        </p:spPr>
        <p:txBody>
          <a:bodyPr>
            <a:noAutofit/>
          </a:bodyPr>
          <a:lstStyle/>
          <a:p>
            <a:r>
              <a:rPr lang="es-ES" sz="2800" dirty="0" smtClean="0"/>
              <a:t/>
            </a:r>
            <a:br>
              <a:rPr lang="es-ES" sz="2800" dirty="0" smtClean="0"/>
            </a:br>
            <a:r>
              <a:rPr lang="es-ES" sz="2400" dirty="0" smtClean="0"/>
              <a:t>Si retomamos la idea de diversidad, reconoceremos la necesidad de los</a:t>
            </a:r>
            <a:br>
              <a:rPr lang="es-ES" sz="2400" dirty="0" smtClean="0"/>
            </a:br>
            <a:r>
              <a:rPr lang="es-ES" sz="2400" dirty="0" smtClean="0"/>
              <a:t>docentes de proponer consignas variadas, que contemplen las siguientes características:</a:t>
            </a:r>
            <a:br>
              <a:rPr lang="es-ES" sz="2400" dirty="0" smtClean="0"/>
            </a:br>
            <a:endParaRPr lang="es-ES" sz="2400" dirty="0"/>
          </a:p>
        </p:txBody>
      </p:sp>
      <p:sp>
        <p:nvSpPr>
          <p:cNvPr id="3" name="2 Marcador de contenido"/>
          <p:cNvSpPr>
            <a:spLocks noGrp="1"/>
          </p:cNvSpPr>
          <p:nvPr>
            <p:ph idx="1"/>
          </p:nvPr>
        </p:nvSpPr>
        <p:spPr>
          <a:xfrm>
            <a:off x="0" y="1700808"/>
            <a:ext cx="9144000" cy="5157192"/>
          </a:xfrm>
          <a:solidFill>
            <a:schemeClr val="bg1">
              <a:lumMod val="85000"/>
            </a:schemeClr>
          </a:solidFill>
        </p:spPr>
        <p:txBody>
          <a:bodyPr>
            <a:normAutofit fontScale="47500" lnSpcReduction="20000"/>
          </a:bodyPr>
          <a:lstStyle/>
          <a:p>
            <a:r>
              <a:rPr lang="es-ES" dirty="0" smtClean="0"/>
              <a:t>Que le permitan al alumno desempeñar un papel activo, creador de</a:t>
            </a:r>
          </a:p>
          <a:p>
            <a:r>
              <a:rPr lang="es-ES" dirty="0" smtClean="0"/>
              <a:t>nuevos saberes.</a:t>
            </a:r>
          </a:p>
          <a:p>
            <a:r>
              <a:rPr lang="es-ES" dirty="0" smtClean="0"/>
              <a:t>Que les exijan utilizar distintas fuentes de información.</a:t>
            </a:r>
          </a:p>
          <a:p>
            <a:r>
              <a:rPr lang="es-ES" dirty="0" smtClean="0"/>
              <a:t>Que posibiliten distintas respuestas correctas –varias posibilidades-</a:t>
            </a:r>
          </a:p>
          <a:p>
            <a:r>
              <a:rPr lang="es-ES" dirty="0" smtClean="0"/>
              <a:t>Que sean relevantes para el universo de los chicos.</a:t>
            </a:r>
          </a:p>
          <a:p>
            <a:r>
              <a:rPr lang="es-ES" dirty="0" smtClean="0"/>
              <a:t>Que estimulen el desarrollo del pensamiento en muchas direcciones.</a:t>
            </a:r>
          </a:p>
          <a:p>
            <a:r>
              <a:rPr lang="es-ES" dirty="0" smtClean="0"/>
              <a:t>Que estén ancladas en un contexto.</a:t>
            </a:r>
          </a:p>
          <a:p>
            <a:r>
              <a:rPr lang="es-ES" dirty="0" smtClean="0"/>
              <a:t>Que convoquen a preparar productos variados, con distintos tipos de lenguaje, inteligencias múltiples.</a:t>
            </a:r>
          </a:p>
          <a:p>
            <a:r>
              <a:rPr lang="es-ES" dirty="0" smtClean="0"/>
              <a:t>Que estimulen el establecimiento de relaciones entre partes separadas del conocimiento.</a:t>
            </a:r>
          </a:p>
          <a:p>
            <a:r>
              <a:rPr lang="es-ES" dirty="0" smtClean="0"/>
              <a:t>Que integren conocimientos anteriores.</a:t>
            </a:r>
          </a:p>
          <a:p>
            <a:r>
              <a:rPr lang="es-ES" dirty="0" smtClean="0"/>
              <a:t>Que posibiliten la autoevaluación y la reflexión.</a:t>
            </a:r>
          </a:p>
          <a:p>
            <a:r>
              <a:rPr lang="es-ES" dirty="0" smtClean="0"/>
              <a:t>Que planteen la necesidad de programar y organizar.</a:t>
            </a:r>
          </a:p>
          <a:p>
            <a:r>
              <a:rPr lang="es-ES" dirty="0" smtClean="0"/>
              <a:t>Que permitan al alumno elegir.</a:t>
            </a:r>
          </a:p>
          <a:p>
            <a:r>
              <a:rPr lang="es-ES" dirty="0" smtClean="0"/>
              <a:t>Que sean desafiantes.</a:t>
            </a:r>
          </a:p>
          <a:p>
            <a:r>
              <a:rPr lang="es-ES" dirty="0" smtClean="0"/>
              <a:t>Que se relacionen con el mundo real.</a:t>
            </a:r>
          </a:p>
          <a:p>
            <a:r>
              <a:rPr lang="es-ES" dirty="0" smtClean="0"/>
              <a:t>Que prioricen la elaboración de la respuesta por parte del alumno.</a:t>
            </a:r>
          </a:p>
          <a:p>
            <a:pPr>
              <a:buNone/>
            </a:pPr>
            <a:r>
              <a:rPr lang="pt-BR" dirty="0" smtClean="0"/>
              <a:t>      </a:t>
            </a:r>
          </a:p>
          <a:p>
            <a:pPr>
              <a:buNone/>
            </a:pPr>
            <a:r>
              <a:rPr lang="pt-BR" dirty="0" smtClean="0"/>
              <a:t>         Estas características </a:t>
            </a:r>
            <a:r>
              <a:rPr lang="pt-BR" dirty="0" err="1" smtClean="0"/>
              <a:t>corresponden</a:t>
            </a:r>
            <a:r>
              <a:rPr lang="pt-BR" dirty="0" smtClean="0"/>
              <a:t> a consignas denominadas </a:t>
            </a:r>
            <a:r>
              <a:rPr lang="pt-BR" dirty="0" err="1" smtClean="0"/>
              <a:t>generalmente</a:t>
            </a:r>
            <a:endParaRPr lang="pt-BR" dirty="0" smtClean="0"/>
          </a:p>
          <a:p>
            <a:pPr>
              <a:buNone/>
            </a:pPr>
            <a:r>
              <a:rPr lang="es-ES" i="1" dirty="0" smtClean="0"/>
              <a:t>        globales, que plantean por ejemplo una determinada producción, un problema</a:t>
            </a:r>
          </a:p>
          <a:p>
            <a:pPr>
              <a:buNone/>
            </a:pPr>
            <a:r>
              <a:rPr lang="es-ES" dirty="0" smtClean="0"/>
              <a:t>        a resolver. Se pueden utilizar tanto para enseñar como para evaluar.</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4638"/>
            <a:ext cx="8435280" cy="2506290"/>
          </a:xfrm>
          <a:solidFill>
            <a:schemeClr val="bg1">
              <a:lumMod val="85000"/>
            </a:schemeClr>
          </a:solidFill>
        </p:spPr>
        <p:txBody>
          <a:bodyPr>
            <a:normAutofit/>
          </a:bodyPr>
          <a:lstStyle/>
          <a:p>
            <a:r>
              <a:rPr lang="es-ES" sz="5400" dirty="0" smtClean="0"/>
              <a:t>Revisión de un trabajo integrador</a:t>
            </a:r>
            <a:r>
              <a:rPr lang="es-ES" dirty="0" smtClean="0"/>
              <a:t>.</a:t>
            </a:r>
            <a:endParaRPr lang="es-ES" dirty="0"/>
          </a:p>
        </p:txBody>
      </p:sp>
      <p:sp>
        <p:nvSpPr>
          <p:cNvPr id="3" name="2 Marcador de contenido"/>
          <p:cNvSpPr>
            <a:spLocks noGrp="1"/>
          </p:cNvSpPr>
          <p:nvPr>
            <p:ph idx="1"/>
          </p:nvPr>
        </p:nvSpPr>
        <p:spPr>
          <a:xfrm>
            <a:off x="457200" y="3789041"/>
            <a:ext cx="8229600" cy="1656184"/>
          </a:xfrm>
          <a:solidFill>
            <a:schemeClr val="bg1">
              <a:lumMod val="85000"/>
            </a:schemeClr>
          </a:solidFill>
        </p:spPr>
        <p:txBody>
          <a:bodyPr/>
          <a:lstStyle/>
          <a:p>
            <a:r>
              <a:rPr lang="es-ES" dirty="0" smtClean="0">
                <a:hlinkClick r:id="rId2" action="ppaction://hlinkfile"/>
              </a:rPr>
              <a:t>Relación entre teorías del aprendizaje y evaluación cuadro doble entrada.docx</a:t>
            </a:r>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916832"/>
          </a:xfrm>
          <a:solidFill>
            <a:schemeClr val="bg1">
              <a:lumMod val="85000"/>
            </a:schemeClr>
          </a:solidFill>
        </p:spPr>
        <p:txBody>
          <a:bodyPr>
            <a:normAutofit/>
          </a:bodyPr>
          <a:lstStyle/>
          <a:p>
            <a:r>
              <a:rPr lang="es-ES" sz="1600" dirty="0" smtClean="0"/>
              <a:t>Existe otro tipo de consignas, llamada </a:t>
            </a:r>
            <a:r>
              <a:rPr lang="es-ES" sz="1600" i="1" dirty="0" smtClean="0"/>
              <a:t>estalladas que descomponen el objeto</a:t>
            </a:r>
            <a:br>
              <a:rPr lang="es-ES" sz="1600" i="1" dirty="0" smtClean="0"/>
            </a:br>
            <a:r>
              <a:rPr lang="es-ES" sz="1600" dirty="0" smtClean="0"/>
              <a:t>de estudio, limitan la actividad del alumno. La respuesta esperada es</a:t>
            </a:r>
            <a:br>
              <a:rPr lang="es-ES" sz="1600" dirty="0" smtClean="0"/>
            </a:br>
            <a:r>
              <a:rPr lang="es-ES" sz="1600" dirty="0" smtClean="0"/>
              <a:t>única y puede corregirse como correcto-incorrecto o verdadero-falso. Las respuestas</a:t>
            </a:r>
            <a:br>
              <a:rPr lang="es-ES" sz="1600" dirty="0" smtClean="0"/>
            </a:br>
            <a:r>
              <a:rPr lang="es-ES" sz="1600" dirty="0" smtClean="0"/>
              <a:t>esperadas son muchas veces cortas.</a:t>
            </a:r>
            <a:br>
              <a:rPr lang="es-ES" sz="1600" dirty="0" smtClean="0"/>
            </a:br>
            <a:r>
              <a:rPr lang="es-ES" sz="1600" dirty="0" smtClean="0"/>
              <a:t>Explicamos a continuación algunas características de la presentación de</a:t>
            </a:r>
            <a:br>
              <a:rPr lang="es-ES" sz="1600" dirty="0" smtClean="0"/>
            </a:br>
            <a:r>
              <a:rPr lang="es-ES" sz="1600" dirty="0" smtClean="0"/>
              <a:t>las consignas:</a:t>
            </a:r>
            <a:br>
              <a:rPr lang="es-ES" sz="1600" dirty="0" smtClean="0"/>
            </a:br>
            <a:endParaRPr lang="es-ES" sz="1600" dirty="0"/>
          </a:p>
        </p:txBody>
      </p:sp>
      <p:sp>
        <p:nvSpPr>
          <p:cNvPr id="3" name="2 Marcador de contenido"/>
          <p:cNvSpPr>
            <a:spLocks noGrp="1"/>
          </p:cNvSpPr>
          <p:nvPr>
            <p:ph idx="1"/>
          </p:nvPr>
        </p:nvSpPr>
        <p:spPr>
          <a:xfrm>
            <a:off x="0" y="2060848"/>
            <a:ext cx="9144000" cy="4797152"/>
          </a:xfrm>
          <a:solidFill>
            <a:schemeClr val="bg1">
              <a:lumMod val="85000"/>
            </a:schemeClr>
          </a:solidFill>
        </p:spPr>
        <p:txBody>
          <a:bodyPr>
            <a:normAutofit fontScale="70000" lnSpcReduction="20000"/>
          </a:bodyPr>
          <a:lstStyle/>
          <a:p>
            <a:r>
              <a:rPr lang="es-ES" dirty="0" smtClean="0"/>
              <a:t>Escritura: la consigna bien escrita facilita la comprensión, permite volver</a:t>
            </a:r>
          </a:p>
          <a:p>
            <a:pPr>
              <a:buNone/>
            </a:pPr>
            <a:r>
              <a:rPr lang="es-ES" dirty="0" smtClean="0"/>
              <a:t>     a leer el enunciado, evita la permanente pregunta al docente, generando</a:t>
            </a:r>
          </a:p>
          <a:p>
            <a:pPr>
              <a:buNone/>
            </a:pPr>
            <a:r>
              <a:rPr lang="es-ES" dirty="0" smtClean="0"/>
              <a:t>     dependencia</a:t>
            </a:r>
          </a:p>
          <a:p>
            <a:r>
              <a:rPr lang="es-ES" dirty="0" smtClean="0"/>
              <a:t>Diseño de página: en la era de la cultura audiovisual, de los colores y</a:t>
            </a:r>
          </a:p>
          <a:p>
            <a:pPr>
              <a:buNone/>
            </a:pPr>
            <a:r>
              <a:rPr lang="es-ES" dirty="0" smtClean="0"/>
              <a:t>     diseños, es importante que sea atractiva también desde su presentación</a:t>
            </a:r>
          </a:p>
          <a:p>
            <a:r>
              <a:rPr lang="es-ES" dirty="0" smtClean="0"/>
              <a:t>Tarea: especificar los tipos de tareas que los alumnos deben desarrollar</a:t>
            </a:r>
          </a:p>
          <a:p>
            <a:r>
              <a:rPr lang="es-ES" dirty="0" smtClean="0"/>
              <a:t>Objetivo: explicitar el objetivo que dicha tarea supone</a:t>
            </a:r>
          </a:p>
          <a:p>
            <a:r>
              <a:rPr lang="es-ES" dirty="0" smtClean="0"/>
              <a:t>Procedimientos: identificar si existen limitaciones, definir si se ayuda</a:t>
            </a:r>
          </a:p>
          <a:p>
            <a:pPr>
              <a:buNone/>
            </a:pPr>
            <a:r>
              <a:rPr lang="es-ES" dirty="0" smtClean="0"/>
              <a:t>     con algunas pistas</a:t>
            </a:r>
          </a:p>
          <a:p>
            <a:r>
              <a:rPr lang="es-ES" dirty="0" smtClean="0"/>
              <a:t>Tiempo: aclarar de cuánto tiempo dispone para la realización de la tarea,</a:t>
            </a:r>
          </a:p>
          <a:p>
            <a:pPr>
              <a:buNone/>
            </a:pPr>
            <a:r>
              <a:rPr lang="es-ES" dirty="0" smtClean="0"/>
              <a:t>     ya sea en clase, en su casa o en ambas.</a:t>
            </a:r>
          </a:p>
          <a:p>
            <a:r>
              <a:rPr lang="es-ES" dirty="0" smtClean="0"/>
              <a:t>Recursos: si es necesario especificar y si no queda a criterio del alumno</a:t>
            </a:r>
          </a:p>
          <a:p>
            <a:r>
              <a:rPr lang="es-ES" dirty="0" smtClean="0"/>
              <a:t>¿Con quién deberá trabajar? definir la conformación del grupo o</a:t>
            </a:r>
          </a:p>
          <a:p>
            <a:pPr>
              <a:buNone/>
            </a:pPr>
            <a:r>
              <a:rPr lang="es-ES" dirty="0" smtClean="0"/>
              <a:t>      permitir que el alumno elija o definir si es individual, o si lo es en parte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85000"/>
            </a:schemeClr>
          </a:solidFill>
        </p:spPr>
        <p:txBody>
          <a:bodyPr>
            <a:noAutofit/>
          </a:bodyPr>
          <a:lstStyle/>
          <a:p>
            <a:r>
              <a:rPr lang="es-ES" sz="8000" dirty="0" smtClean="0"/>
              <a:t>¡¡¡</a:t>
            </a:r>
            <a:r>
              <a:rPr lang="es-ES" sz="8000" dirty="0" err="1" smtClean="0"/>
              <a:t>Mafalda</a:t>
            </a:r>
            <a:r>
              <a:rPr lang="es-ES" sz="8000" dirty="0" smtClean="0"/>
              <a:t>!!!</a:t>
            </a:r>
            <a:endParaRPr lang="es-ES" sz="8000" dirty="0"/>
          </a:p>
        </p:txBody>
      </p:sp>
      <p:sp>
        <p:nvSpPr>
          <p:cNvPr id="3" name="2 Marcador de contenido"/>
          <p:cNvSpPr>
            <a:spLocks noGrp="1"/>
          </p:cNvSpPr>
          <p:nvPr>
            <p:ph idx="1"/>
          </p:nvPr>
        </p:nvSpPr>
        <p:spPr>
          <a:xfrm>
            <a:off x="457200" y="4365104"/>
            <a:ext cx="8229600" cy="1761059"/>
          </a:xfrm>
          <a:solidFill>
            <a:schemeClr val="bg1">
              <a:lumMod val="8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\Escuela Tradicional [www.bajaryoutube.com].mp4</a:t>
            </a:r>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bg1">
              <a:lumMod val="65000"/>
            </a:schemeClr>
          </a:solidFill>
        </p:spPr>
        <p:txBody>
          <a:bodyPr>
            <a:noAutofit/>
          </a:bodyPr>
          <a:lstStyle/>
          <a:p>
            <a:r>
              <a:rPr lang="es-ES" dirty="0" smtClean="0"/>
              <a:t>Por favor enviar un breve registro para evaluar el módulo de teorías:</a:t>
            </a:r>
            <a:endParaRPr lang="es-ES" dirty="0"/>
          </a:p>
        </p:txBody>
      </p:sp>
      <p:sp>
        <p:nvSpPr>
          <p:cNvPr id="3" name="2 Marcador de contenido"/>
          <p:cNvSpPr>
            <a:spLocks noGrp="1"/>
          </p:cNvSpPr>
          <p:nvPr>
            <p:ph idx="1"/>
          </p:nvPr>
        </p:nvSpPr>
        <p:spPr>
          <a:solidFill>
            <a:schemeClr val="bg1">
              <a:lumMod val="65000"/>
            </a:schemeClr>
          </a:solidFill>
        </p:spPr>
        <p:txBody>
          <a:bodyPr>
            <a:normAutofit/>
          </a:bodyPr>
          <a:lstStyle/>
          <a:p>
            <a:r>
              <a:rPr lang="es-ES" sz="7200" dirty="0" smtClean="0"/>
              <a:t>Lo positivo.</a:t>
            </a:r>
          </a:p>
          <a:p>
            <a:r>
              <a:rPr lang="es-ES" sz="7200" dirty="0" smtClean="0"/>
              <a:t>Lo negativo.</a:t>
            </a:r>
          </a:p>
          <a:p>
            <a:r>
              <a:rPr lang="es-ES" sz="7200" dirty="0" smtClean="0"/>
              <a:t>Lo interesante.</a:t>
            </a:r>
            <a:endParaRPr lang="es-ES" sz="7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8784976" cy="1296144"/>
          </a:xfrm>
          <a:solidFill>
            <a:schemeClr val="bg1">
              <a:lumMod val="65000"/>
            </a:schemeClr>
          </a:solidFill>
        </p:spPr>
        <p:txBody>
          <a:bodyPr>
            <a:noAutofit/>
          </a:bodyPr>
          <a:lstStyle/>
          <a:p>
            <a:r>
              <a:rPr lang="es-ES" sz="9600" dirty="0" smtClean="0"/>
              <a:t>Gracias</a:t>
            </a:r>
            <a:endParaRPr lang="es-ES" sz="9600" dirty="0"/>
          </a:p>
        </p:txBody>
      </p:sp>
      <p:sp>
        <p:nvSpPr>
          <p:cNvPr id="3" name="2 Marcador de contenido"/>
          <p:cNvSpPr>
            <a:spLocks noGrp="1"/>
          </p:cNvSpPr>
          <p:nvPr>
            <p:ph idx="1"/>
          </p:nvPr>
        </p:nvSpPr>
        <p:spPr>
          <a:xfrm>
            <a:off x="457200" y="1700808"/>
            <a:ext cx="8229600" cy="4608512"/>
          </a:xfrm>
          <a:solidFill>
            <a:schemeClr val="bg1">
              <a:lumMod val="65000"/>
            </a:schemeClr>
          </a:solidFill>
        </p:spPr>
        <p:txBody>
          <a:bodyPr/>
          <a:lstStyle/>
          <a:p>
            <a:pPr>
              <a:buNone/>
            </a:pPr>
            <a:r>
              <a:rPr lang="es-ES" dirty="0" smtClean="0"/>
              <a:t>    </a:t>
            </a:r>
            <a:r>
              <a:rPr lang="es-ES" sz="4800" dirty="0" smtClean="0"/>
              <a:t>Que la educación los transforme en la mejor versión de ustedes mismos, que logren hacer lo mismo con sus profesores y estudiantes.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4581128"/>
          </a:xfrm>
          <a:solidFill>
            <a:schemeClr val="bg1">
              <a:lumMod val="85000"/>
            </a:schemeClr>
          </a:solidFill>
        </p:spPr>
        <p:txBody>
          <a:bodyPr>
            <a:normAutofit fontScale="90000"/>
          </a:bodyPr>
          <a:lstStyle/>
          <a:p>
            <a:r>
              <a:rPr lang="es-ES" dirty="0" smtClean="0"/>
              <a:t/>
            </a:r>
            <a:br>
              <a:rPr lang="es-ES" dirty="0" smtClean="0"/>
            </a:br>
            <a:r>
              <a:rPr lang="es-ES" dirty="0" smtClean="0"/>
              <a:t>Nuestra generación debe preocuparse por dejar un buen mundo a nuestros hijos, nietos, sobrinos, generaciones futuras..y nosotros los educadores debemos preocuparnos por los jóvenes que le dejamos a este mundo.</a:t>
            </a:r>
            <a:endParaRPr lang="es-ES" dirty="0"/>
          </a:p>
        </p:txBody>
      </p:sp>
      <p:sp>
        <p:nvSpPr>
          <p:cNvPr id="3" name="2 Marcador de contenido"/>
          <p:cNvSpPr>
            <a:spLocks noGrp="1"/>
          </p:cNvSpPr>
          <p:nvPr>
            <p:ph idx="1"/>
          </p:nvPr>
        </p:nvSpPr>
        <p:spPr>
          <a:xfrm>
            <a:off x="323528" y="4941168"/>
            <a:ext cx="8229600" cy="1296144"/>
          </a:xfrm>
          <a:solidFill>
            <a:schemeClr val="bg1">
              <a:lumMod val="8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\Ser feliz es desear menos - redes 1.mp4</a:t>
            </a:r>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274638"/>
            <a:ext cx="8363272" cy="2002234"/>
          </a:xfrm>
        </p:spPr>
        <p:txBody>
          <a:bodyPr>
            <a:normAutofit fontScale="90000"/>
          </a:bodyPr>
          <a:lstStyle/>
          <a:p>
            <a:r>
              <a:rPr lang="es-ES" dirty="0" smtClean="0"/>
              <a:t>El error de Descartes:</a:t>
            </a:r>
            <a:br>
              <a:rPr lang="es-ES" dirty="0" smtClean="0"/>
            </a:br>
            <a:r>
              <a:rPr lang="es-ES" dirty="0" smtClean="0"/>
              <a:t>Cogito ergo </a:t>
            </a:r>
            <a:r>
              <a:rPr lang="es-ES" dirty="0" err="1" smtClean="0"/>
              <a:t>sum</a:t>
            </a:r>
            <a:r>
              <a:rPr lang="es-ES" dirty="0" smtClean="0"/>
              <a:t/>
            </a:r>
            <a:br>
              <a:rPr lang="es-ES" dirty="0" smtClean="0"/>
            </a:br>
            <a:endParaRPr lang="es-ES" dirty="0"/>
          </a:p>
        </p:txBody>
      </p:sp>
      <p:sp>
        <p:nvSpPr>
          <p:cNvPr id="3" name="2 Marcador de contenido"/>
          <p:cNvSpPr>
            <a:spLocks noGrp="1"/>
          </p:cNvSpPr>
          <p:nvPr>
            <p:ph idx="1"/>
          </p:nvPr>
        </p:nvSpPr>
        <p:spPr>
          <a:xfrm>
            <a:off x="323528" y="5245224"/>
            <a:ext cx="8352928" cy="1280120"/>
          </a:xfrm>
          <a:solidFill>
            <a:schemeClr val="bg1">
              <a:lumMod val="8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\Ser feliz es desear menos - redes  2.mp4</a:t>
            </a:r>
            <a:endParaRPr lang="es-ES" dirty="0"/>
          </a:p>
        </p:txBody>
      </p:sp>
      <p:pic>
        <p:nvPicPr>
          <p:cNvPr id="4" name="3 Imagen" descr="220px-Frans_Hals_-_Portret_van_René_Descartes.jpg"/>
          <p:cNvPicPr>
            <a:picLocks noChangeAspect="1"/>
          </p:cNvPicPr>
          <p:nvPr/>
        </p:nvPicPr>
        <p:blipFill>
          <a:blip r:embed="rId3" cstate="print"/>
          <a:stretch>
            <a:fillRect/>
          </a:stretch>
        </p:blipFill>
        <p:spPr>
          <a:xfrm>
            <a:off x="3175000" y="1720850"/>
            <a:ext cx="2794000" cy="34163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908720"/>
            <a:ext cx="8229600" cy="1143000"/>
          </a:xfrm>
          <a:solidFill>
            <a:schemeClr val="bg1">
              <a:lumMod val="85000"/>
            </a:schemeClr>
          </a:solidFill>
        </p:spPr>
        <p:txBody>
          <a:bodyPr>
            <a:normAutofit fontScale="90000"/>
          </a:bodyPr>
          <a:lstStyle/>
          <a:p>
            <a:r>
              <a:rPr lang="es-ES" sz="8000" dirty="0" smtClean="0"/>
              <a:t>Apuntar al corazón</a:t>
            </a:r>
            <a:r>
              <a:rPr lang="es-ES" dirty="0" smtClean="0"/>
              <a:t>.</a:t>
            </a:r>
            <a:endParaRPr lang="es-ES" dirty="0"/>
          </a:p>
        </p:txBody>
      </p:sp>
      <p:sp>
        <p:nvSpPr>
          <p:cNvPr id="3" name="2 Marcador de contenido"/>
          <p:cNvSpPr>
            <a:spLocks noGrp="1"/>
          </p:cNvSpPr>
          <p:nvPr>
            <p:ph idx="1"/>
          </p:nvPr>
        </p:nvSpPr>
        <p:spPr>
          <a:xfrm>
            <a:off x="467544" y="3717032"/>
            <a:ext cx="8229600" cy="1545035"/>
          </a:xfrm>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\Ser feliz es desear menos - redes 3.mp4</a:t>
            </a:r>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653136"/>
            <a:ext cx="8229600" cy="1900808"/>
          </a:xfrm>
          <a:solidFill>
            <a:schemeClr val="bg1">
              <a:lumMod val="7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\Motivación y Felicidad - Redes Fluir 1 [www.bajaryoutube.com].mp4</a:t>
            </a:r>
            <a:endParaRPr lang="es-ES" dirty="0"/>
          </a:p>
        </p:txBody>
      </p:sp>
      <p:sp>
        <p:nvSpPr>
          <p:cNvPr id="4" name="3 CuadroTexto"/>
          <p:cNvSpPr txBox="1"/>
          <p:nvPr/>
        </p:nvSpPr>
        <p:spPr>
          <a:xfrm>
            <a:off x="179512" y="476672"/>
            <a:ext cx="8784976" cy="707886"/>
          </a:xfrm>
          <a:prstGeom prst="rect">
            <a:avLst/>
          </a:prstGeom>
          <a:solidFill>
            <a:schemeClr val="bg1">
              <a:lumMod val="75000"/>
            </a:schemeClr>
          </a:solidFill>
        </p:spPr>
        <p:txBody>
          <a:bodyPr wrap="square" rtlCol="0">
            <a:spAutoFit/>
          </a:bodyPr>
          <a:lstStyle/>
          <a:p>
            <a:r>
              <a:rPr lang="es-ES" sz="4000" dirty="0" smtClean="0"/>
              <a:t> ¿Cuál es el origen de la palabra Escuela?</a:t>
            </a:r>
            <a:endParaRPr lang="es-ES" sz="4000" dirty="0"/>
          </a:p>
        </p:txBody>
      </p:sp>
      <p:sp>
        <p:nvSpPr>
          <p:cNvPr id="7" name="6 CuadroTexto"/>
          <p:cNvSpPr txBox="1"/>
          <p:nvPr/>
        </p:nvSpPr>
        <p:spPr>
          <a:xfrm>
            <a:off x="0" y="1700808"/>
            <a:ext cx="9144000" cy="1384995"/>
          </a:xfrm>
          <a:prstGeom prst="rect">
            <a:avLst/>
          </a:prstGeom>
          <a:solidFill>
            <a:schemeClr val="bg1">
              <a:lumMod val="65000"/>
            </a:schemeClr>
          </a:solidFill>
        </p:spPr>
        <p:txBody>
          <a:bodyPr wrap="square" rtlCol="0">
            <a:spAutoFit/>
          </a:bodyPr>
          <a:lstStyle/>
          <a:p>
            <a:r>
              <a:rPr lang="es-ES" sz="3600" dirty="0" smtClean="0"/>
              <a:t>¿Es posible cultivar la felicidad en</a:t>
            </a:r>
            <a:r>
              <a:rPr lang="es-ES" sz="3600" dirty="0" smtClean="0"/>
              <a:t> las escuelas?</a:t>
            </a:r>
            <a:endParaRPr lang="es-ES" sz="3600" dirty="0" smtClean="0"/>
          </a:p>
          <a:p>
            <a:r>
              <a:rPr lang="es-ES" sz="4800" dirty="0" smtClean="0"/>
              <a:t> </a:t>
            </a:r>
            <a:r>
              <a:rPr lang="es-ES" sz="4800" dirty="0" smtClean="0"/>
              <a:t>                   ¿Con que fin? </a:t>
            </a:r>
            <a:endParaRPr lang="es-ES" sz="4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noGrp="1"/>
          </p:cNvSpPr>
          <p:nvPr>
            <p:ph type="title"/>
          </p:nvPr>
        </p:nvSpPr>
        <p:spPr>
          <a:xfrm>
            <a:off x="0" y="692696"/>
            <a:ext cx="9144000" cy="3096344"/>
          </a:xfrm>
          <a:solidFill>
            <a:schemeClr val="bg1">
              <a:lumMod val="75000"/>
            </a:schemeClr>
          </a:solidFill>
        </p:spPr>
        <p:txBody>
          <a:bodyPr/>
          <a:lstStyle/>
          <a:p>
            <a:r>
              <a:rPr lang="es-ES" dirty="0" smtClean="0"/>
              <a:t/>
            </a:r>
            <a:br>
              <a:rPr lang="es-ES" dirty="0" smtClean="0"/>
            </a:br>
            <a:r>
              <a:rPr lang="es-ES" sz="5400" dirty="0" smtClean="0"/>
              <a:t>ENSEÑAR </a:t>
            </a:r>
            <a:r>
              <a:rPr lang="es-ES" sz="5400" dirty="0"/>
              <a:t>UN CONTENIDO, NO ES IGUAL A SABER ENSEÑAR</a:t>
            </a:r>
            <a:br>
              <a:rPr lang="es-ES" sz="5400" dirty="0"/>
            </a:br>
            <a:endParaRPr lang="es-ES" dirty="0"/>
          </a:p>
        </p:txBody>
      </p:sp>
      <p:sp>
        <p:nvSpPr>
          <p:cNvPr id="3" name="2 Marcador de contenido"/>
          <p:cNvSpPr txBox="1">
            <a:spLocks noGrp="1"/>
          </p:cNvSpPr>
          <p:nvPr>
            <p:ph idx="1"/>
          </p:nvPr>
        </p:nvSpPr>
        <p:spPr>
          <a:xfrm>
            <a:off x="251520" y="4293096"/>
            <a:ext cx="8435280" cy="2376264"/>
          </a:xfrm>
          <a:solidFill>
            <a:schemeClr val="bg1">
              <a:lumMod val="75000"/>
            </a:schemeClr>
          </a:solidFill>
        </p:spPr>
        <p:txBody>
          <a:bodyPr>
            <a:normAutofit lnSpcReduction="10000"/>
          </a:bodyPr>
          <a:lstStyle/>
          <a:p>
            <a:r>
              <a:rPr lang="es-ES" sz="5400" i="1" dirty="0" smtClean="0"/>
              <a:t>Encuentra más argumentos en favor de esta afirmación.</a:t>
            </a:r>
            <a:r>
              <a:rPr lang="es-ES" sz="5400" dirty="0" smtClean="0"/>
              <a:t/>
            </a:r>
            <a:br>
              <a:rPr lang="es-ES" sz="5400" dirty="0" smtClean="0"/>
            </a:br>
            <a:endParaRPr lang="es-ES" sz="5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3370386"/>
          </a:xfrm>
          <a:solidFill>
            <a:schemeClr val="bg1">
              <a:lumMod val="75000"/>
            </a:schemeClr>
          </a:solidFill>
        </p:spPr>
        <p:txBody>
          <a:bodyPr>
            <a:normAutofit/>
          </a:bodyPr>
          <a:lstStyle/>
          <a:p>
            <a:r>
              <a:rPr lang="es-ES" dirty="0" smtClean="0"/>
              <a:t>¿Qué es básico en Educación?</a:t>
            </a:r>
            <a:br>
              <a:rPr lang="es-ES" dirty="0" smtClean="0"/>
            </a:br>
            <a:r>
              <a:rPr lang="es-ES" dirty="0" smtClean="0"/>
              <a:t>¿Cuáles son los tipos de aprendizajes principales?</a:t>
            </a:r>
            <a:endParaRPr lang="es-ES" dirty="0"/>
          </a:p>
        </p:txBody>
      </p:sp>
      <p:sp>
        <p:nvSpPr>
          <p:cNvPr id="3" name="2 Marcador de contenido"/>
          <p:cNvSpPr>
            <a:spLocks noGrp="1"/>
          </p:cNvSpPr>
          <p:nvPr>
            <p:ph idx="1"/>
          </p:nvPr>
        </p:nvSpPr>
        <p:spPr>
          <a:xfrm>
            <a:off x="457200" y="4653136"/>
            <a:ext cx="8229600" cy="1473027"/>
          </a:xfrm>
          <a:solidFill>
            <a:schemeClr val="bg1">
              <a:lumMod val="75000"/>
            </a:schemeClr>
          </a:solidFill>
        </p:spPr>
        <p:txBody>
          <a:bodyPr/>
          <a:lstStyle/>
          <a:p>
            <a:r>
              <a:rPr lang="es-ES" dirty="0" smtClean="0">
                <a:hlinkClick r:id="rId2" action="ppaction://hlinkfile"/>
              </a:rPr>
              <a:t>..\</a:t>
            </a:r>
            <a:r>
              <a:rPr lang="es-ES" dirty="0" err="1" smtClean="0">
                <a:hlinkClick r:id="rId2" action="ppaction://hlinkfile"/>
              </a:rPr>
              <a:t>bibliografia</a:t>
            </a:r>
            <a:r>
              <a:rPr lang="es-ES" dirty="0" smtClean="0">
                <a:hlinkClick r:id="rId2" action="ppaction://hlinkfile"/>
              </a:rPr>
              <a:t>\videos\</a:t>
            </a:r>
            <a:r>
              <a:rPr lang="es-ES" dirty="0" err="1" smtClean="0">
                <a:hlinkClick r:id="rId2" action="ppaction://hlinkfile"/>
              </a:rPr>
              <a:t>teorias</a:t>
            </a:r>
            <a:r>
              <a:rPr lang="es-ES" dirty="0" smtClean="0">
                <a:hlinkClick r:id="rId2" action="ppaction://hlinkfile"/>
              </a:rPr>
              <a:t>\Ocho tipos de aprendizaje [www.bajaryoutube.com].mp4</a:t>
            </a:r>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2137</Words>
  <Application>Microsoft Office PowerPoint</Application>
  <PresentationFormat>Presentación en pantalla (4:3)</PresentationFormat>
  <Paragraphs>188</Paragraphs>
  <Slides>33</Slides>
  <Notes>0</Notes>
  <HiddenSlides>0</HiddenSlides>
  <MMClips>0</MMClips>
  <ScaleCrop>false</ScaleCrop>
  <HeadingPairs>
    <vt:vector size="4" baseType="variant">
      <vt:variant>
        <vt:lpstr>Tema</vt:lpstr>
      </vt:variant>
      <vt:variant>
        <vt:i4>1</vt:i4>
      </vt:variant>
      <vt:variant>
        <vt:lpstr>Títulos de diapositiva</vt:lpstr>
      </vt:variant>
      <vt:variant>
        <vt:i4>33</vt:i4>
      </vt:variant>
    </vt:vector>
  </HeadingPairs>
  <TitlesOfParts>
    <vt:vector size="34" baseType="lpstr">
      <vt:lpstr>Tema de Office</vt:lpstr>
      <vt:lpstr>2º Clase</vt:lpstr>
      <vt:lpstr>Revisando algunas ideas</vt:lpstr>
      <vt:lpstr>Revisión de un trabajo integrador.</vt:lpstr>
      <vt:lpstr> Nuestra generación debe preocuparse por dejar un buen mundo a nuestros hijos, nietos, sobrinos, generaciones futuras..y nosotros los educadores debemos preocuparnos por los jóvenes que le dejamos a este mundo.</vt:lpstr>
      <vt:lpstr>El error de Descartes: Cogito ergo sum </vt:lpstr>
      <vt:lpstr>Apuntar al corazón.</vt:lpstr>
      <vt:lpstr>Diapositiva 7</vt:lpstr>
      <vt:lpstr> ENSEÑAR UN CONTENIDO, NO ES IGUAL A SABER ENSEÑAR </vt:lpstr>
      <vt:lpstr>¿Qué es básico en Educación? ¿Cuáles son los tipos de aprendizajes principales?</vt:lpstr>
      <vt:lpstr> ¿Qué es aprender? ¿El aprendizaje deviene de lo fáctico o de lo simbólico? </vt:lpstr>
      <vt:lpstr>SOLO SE APRENDE HACIENDO</vt:lpstr>
      <vt:lpstr>Aprender</vt:lpstr>
      <vt:lpstr>Enseñar</vt:lpstr>
      <vt:lpstr>¿Cuáles son los grandes retos, desafíos u objetivos de la educación? </vt:lpstr>
      <vt:lpstr>¿Como debe ser la escuela, la educación del siglo XXI?</vt:lpstr>
      <vt:lpstr> ¿Tiene que haber una jerarquía en las materias de la escuela? ¿Cuales son las materias más importantes, …..y las menos importantes?  </vt:lpstr>
      <vt:lpstr>Enfoques de la enseñanza</vt:lpstr>
      <vt:lpstr>Reflexione sobre las siguientes cuestiones: </vt:lpstr>
      <vt:lpstr>Estrategias de enseñanza</vt:lpstr>
      <vt:lpstr>El ambiente</vt:lpstr>
      <vt:lpstr>El aula</vt:lpstr>
      <vt:lpstr> Las etapas en el proceso de la enseñanza </vt:lpstr>
      <vt:lpstr>David Ausubel</vt:lpstr>
      <vt:lpstr>El aporte de Ausubel</vt:lpstr>
      <vt:lpstr>Implicaciones educativas de la teoría ausubeliana</vt:lpstr>
      <vt:lpstr> Un entorno educativo es más que aquello que rodea al alumno en su clase: </vt:lpstr>
      <vt:lpstr>Seis dimensiones del buen pensamiento desde lo conceptual hasta la práctica: </vt:lpstr>
      <vt:lpstr> El científico cognitivo Allan Collins analizó los pasos fundamentales del método socrático. Son los siguientes. </vt:lpstr>
      <vt:lpstr> Si retomamos la idea de diversidad, reconoceremos la necesidad de los docentes de proponer consignas variadas, que contemplen las siguientes características: </vt:lpstr>
      <vt:lpstr>Existe otro tipo de consignas, llamada estalladas que descomponen el objeto de estudio, limitan la actividad del alumno. La respuesta esperada es única y puede corregirse como correcto-incorrecto o verdadero-falso. Las respuestas esperadas son muchas veces cortas. Explicamos a continuación algunas características de la presentación de las consignas: </vt:lpstr>
      <vt:lpstr>¡¡¡Mafalda!!!</vt:lpstr>
      <vt:lpstr>Por favor enviar un breve registro para evaluar el módulo de teorías:</vt:lpstr>
      <vt:lpstr>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2º Clase</dc:title>
  <dc:creator>Juan</dc:creator>
  <cp:lastModifiedBy>Juan</cp:lastModifiedBy>
  <cp:revision>61</cp:revision>
  <dcterms:created xsi:type="dcterms:W3CDTF">2011-08-02T01:20:40Z</dcterms:created>
  <dcterms:modified xsi:type="dcterms:W3CDTF">2011-08-10T03:52:58Z</dcterms:modified>
</cp:coreProperties>
</file>